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8"/>
  </p:notesMasterIdLst>
  <p:handoutMasterIdLst>
    <p:handoutMasterId r:id="rId29"/>
  </p:handoutMasterIdLst>
  <p:sldIdLst>
    <p:sldId id="334" r:id="rId3"/>
    <p:sldId id="264" r:id="rId4"/>
    <p:sldId id="325" r:id="rId5"/>
    <p:sldId id="323" r:id="rId6"/>
    <p:sldId id="290" r:id="rId7"/>
    <p:sldId id="272" r:id="rId8"/>
    <p:sldId id="274" r:id="rId9"/>
    <p:sldId id="301" r:id="rId10"/>
    <p:sldId id="319" r:id="rId11"/>
    <p:sldId id="386" r:id="rId12"/>
    <p:sldId id="384" r:id="rId13"/>
    <p:sldId id="387" r:id="rId14"/>
    <p:sldId id="382" r:id="rId15"/>
    <p:sldId id="380" r:id="rId16"/>
    <p:sldId id="320" r:id="rId17"/>
    <p:sldId id="299" r:id="rId18"/>
    <p:sldId id="383" r:id="rId19"/>
    <p:sldId id="326" r:id="rId20"/>
    <p:sldId id="266" r:id="rId21"/>
    <p:sldId id="342" r:id="rId22"/>
    <p:sldId id="375" r:id="rId23"/>
    <p:sldId id="374" r:id="rId24"/>
    <p:sldId id="340" r:id="rId25"/>
    <p:sldId id="280" r:id="rId26"/>
    <p:sldId id="259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55ED7"/>
    <a:srgbClr val="AF3A3A"/>
    <a:srgbClr val="FFC8C8"/>
    <a:srgbClr val="1F487C"/>
    <a:srgbClr val="404040"/>
    <a:srgbClr val="7F7F7F"/>
    <a:srgbClr val="A97DE3"/>
    <a:srgbClr val="B278EC"/>
    <a:srgbClr val="6E5EE4"/>
    <a:srgbClr val="35B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7" autoAdjust="0"/>
    <p:restoredTop sz="78593" autoAdjust="0"/>
  </p:normalViewPr>
  <p:slideViewPr>
    <p:cSldViewPr>
      <p:cViewPr varScale="1">
        <p:scale>
          <a:sx n="64" d="100"/>
          <a:sy n="64" d="100"/>
        </p:scale>
        <p:origin x="1094" y="3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5%BE%B7%E5%85%8B%E8%90%A8%E6%96%AFA%26M%E5%A4%A7%E5%AD%A6/15107618" TargetMode="External"/><Relationship Id="rId3" Type="http://schemas.openxmlformats.org/officeDocument/2006/relationships/hyperlink" Target="https://baike.baidu.com/item/Multics" TargetMode="External"/><Relationship Id="rId7" Type="http://schemas.openxmlformats.org/officeDocument/2006/relationships/hyperlink" Target="https://baike.baidu.com/item/%E4%B8%B9%E9%BA%A6/19245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9B%BE%E7%81%B5%E5%A5%96" TargetMode="External"/><Relationship Id="rId11" Type="http://schemas.openxmlformats.org/officeDocument/2006/relationships/hyperlink" Target="https://baike.baidu.com/item/%E9%9D%A2%E5%90%91%E5%AF%B9%E8%B1%A1/2262089" TargetMode="External"/><Relationship Id="rId5" Type="http://schemas.openxmlformats.org/officeDocument/2006/relationships/hyperlink" Target="https://baike.baidu.com/item/%E5%93%88%E4%BD%9B%E5%A4%A7%E5%AD%A6" TargetMode="External"/><Relationship Id="rId10" Type="http://schemas.openxmlformats.org/officeDocument/2006/relationships/hyperlink" Target="https://baike.baidu.com/item/C%E8%AF%AD%E8%A8%80/105958" TargetMode="External"/><Relationship Id="rId4" Type="http://schemas.openxmlformats.org/officeDocument/2006/relationships/hyperlink" Target="https://baike.baidu.com/item/Unix" TargetMode="External"/><Relationship Id="rId9" Type="http://schemas.openxmlformats.org/officeDocument/2006/relationships/hyperlink" Target="https://baike.baidu.com/item/C%2B%2B/99272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QQ%E5%86%9C%E5%9C%BA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QQ%E7%82%AB%E8%88%9E/735582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同学们，下午好！欢迎来到程序设计的课堂。我是大家的主讲教师杨柳。首先，我想送给同学们一个字母。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44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88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如果你对一位餐厅服务员说，请给我一杯咖啡，他很快就能满足你的要求，端来一杯咖啡</a:t>
            </a:r>
            <a:endParaRPr lang="en-US" altLang="zh-CN" dirty="0"/>
          </a:p>
          <a:p>
            <a:r>
              <a:rPr lang="zh-CN" altLang="en-US" dirty="0"/>
              <a:t>如果你对计算机不能这么说，计算机还不能这么智能这么自动化地来提供服务；这个时候你得告诉计算机，怎么样一步一步地来；计算机最大的优势就是会绝对贯彻你的指令，你要它这么做，它绝对不会那么做，你要它按照</a:t>
            </a:r>
            <a:r>
              <a:rPr lang="en-US" altLang="zh-CN" dirty="0"/>
              <a:t>1-6</a:t>
            </a:r>
            <a:r>
              <a:rPr lang="zh-CN" altLang="en-US" dirty="0"/>
              <a:t>步来执行，他绝不会从</a:t>
            </a:r>
            <a:r>
              <a:rPr lang="en-US" altLang="zh-CN" dirty="0"/>
              <a:t>6-1</a:t>
            </a:r>
            <a:r>
              <a:rPr lang="zh-CN" altLang="en-US" dirty="0"/>
              <a:t>反着来。所以计算机的聪明从哪里体现呢，计算机的智能来源于能用计算思维来思考问题的计算机科学家。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912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我们要让计算机来执行操作，就必须找出计算的步骤，然后用编程语言写出来。程序员要掌握编程语言的语法，更要训练提取计算步骤的思维。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219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fontAlgn="auto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全世界现在还在使用的有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600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多种程序设计语言，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“网红”</a:t>
            </a:r>
            <a:r>
              <a:rPr lang="en-US" altLang="zh-CN" b="1" i="0" dirty="0">
                <a:solidFill>
                  <a:srgbClr val="FF5113"/>
                </a:solidFill>
                <a:effectLst/>
                <a:latin typeface="Optima-Regular"/>
              </a:rPr>
              <a:t>Python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语言？ “宇宙第一”的</a:t>
            </a:r>
            <a:r>
              <a:rPr lang="en-US" altLang="zh-CN" b="1" i="0" dirty="0">
                <a:solidFill>
                  <a:srgbClr val="FF5113"/>
                </a:solidFill>
                <a:effectLst/>
                <a:latin typeface="Optima-Regular"/>
              </a:rPr>
              <a:t>PHP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语言？还是“最强大”的</a:t>
            </a:r>
            <a:r>
              <a:rPr lang="en-US" altLang="zh-CN" b="1" i="0" dirty="0">
                <a:solidFill>
                  <a:srgbClr val="FF5113"/>
                </a:solidFill>
                <a:effectLst/>
                <a:latin typeface="Optima-Regular"/>
              </a:rPr>
              <a:t>JAVA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语言？</a:t>
            </a:r>
            <a:endParaRPr lang="en-US" altLang="zh-CN" b="0" i="0" dirty="0">
              <a:solidFill>
                <a:srgbClr val="222222"/>
              </a:solidFill>
              <a:effectLst/>
              <a:latin typeface="Optima-Regular"/>
            </a:endParaRPr>
          </a:p>
          <a:p>
            <a:pPr algn="ctr" fontAlgn="auto"/>
            <a:r>
              <a:rPr lang="en-US" altLang="zh-CN" sz="1600" b="1" i="0" dirty="0">
                <a:solidFill>
                  <a:srgbClr val="FF5113"/>
                </a:solidFill>
                <a:effectLst/>
                <a:latin typeface="Optima-Regular"/>
              </a:rPr>
              <a:t>C++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Optima-Regular"/>
              </a:rPr>
              <a:t>编程语言问世近四十年，一经出世就风靡世界，具有等多种优点</a:t>
            </a:r>
            <a:endParaRPr lang="zh-CN" altLang="en-US" sz="1600" b="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ctr" fontAlgn="auto"/>
            <a:r>
              <a:rPr lang="zh-CN" altLang="en-US" sz="1600" b="0" i="0" dirty="0">
                <a:solidFill>
                  <a:srgbClr val="222222"/>
                </a:solidFill>
                <a:effectLst/>
                <a:latin typeface="Optima-Regular"/>
              </a:rPr>
              <a:t>是无数码农心中的白月光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system-ui"/>
              </a:rPr>
              <a:t>；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Optima-Regular"/>
              </a:rPr>
              <a:t>并且在新的编程语言不断涌现的时代，在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TIOBE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Optima-Regular"/>
              </a:rPr>
              <a:t>编程语言排行榜中</a:t>
            </a:r>
            <a:endParaRPr lang="zh-CN" altLang="en-US" sz="1600" b="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ctr" fontAlgn="auto"/>
            <a:r>
              <a:rPr lang="en-US" altLang="zh-CN" sz="1600" b="0" i="0" dirty="0">
                <a:solidFill>
                  <a:srgbClr val="222222"/>
                </a:solidFill>
                <a:effectLst/>
                <a:latin typeface="Optima-Regular"/>
              </a:rPr>
              <a:t>C++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Optima-Regular"/>
              </a:rPr>
              <a:t>仍一直</a:t>
            </a:r>
            <a:r>
              <a:rPr lang="zh-CN" altLang="en-US" sz="1600" b="1" i="0" dirty="0">
                <a:solidFill>
                  <a:srgbClr val="FF5113"/>
                </a:solidFill>
                <a:effectLst/>
                <a:latin typeface="Optima-Regular"/>
              </a:rPr>
              <a:t>名列前茅；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C++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下接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语言，上接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PHP/JAVA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等高级语言，是各大高校</a:t>
            </a:r>
            <a:r>
              <a:rPr lang="zh-CN" altLang="en-US" b="1" i="0" dirty="0">
                <a:solidFill>
                  <a:srgbClr val="FF5113"/>
                </a:solidFill>
                <a:effectLst/>
                <a:latin typeface="Optima-Regular"/>
              </a:rPr>
              <a:t>计算机专业必修科目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，首选编程语言，是探索编程世界的良好入口，</a:t>
            </a:r>
            <a:endParaRPr lang="zh-CN" altLang="en-US" b="0" i="0" dirty="0">
              <a:solidFill>
                <a:srgbClr val="222222"/>
              </a:solidFill>
              <a:effectLst/>
              <a:latin typeface="system-u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79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fontAlgn="auto"/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驱动是用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C++</a:t>
            </a:r>
          </a:p>
          <a:p>
            <a:pPr algn="ctr" fontAlgn="auto"/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Android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底层是用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C++</a:t>
            </a:r>
            <a:endParaRPr lang="zh-CN" altLang="en-US" b="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ctr" fontAlgn="auto"/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主流的服务器是用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C++</a:t>
            </a:r>
            <a:endParaRPr lang="zh-CN" altLang="en-US" b="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ctr" fontAlgn="auto"/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大多浏览器的内核是用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C++</a:t>
            </a:r>
            <a:endParaRPr lang="zh-CN" altLang="en-US" b="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ctr" fontAlgn="auto"/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连我们常玩的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Optima-Regular"/>
              </a:rPr>
              <a:t>英雄联盟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也是用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C++</a:t>
            </a:r>
          </a:p>
          <a:p>
            <a:pPr algn="ctr" fontAlgn="auto"/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如图像处理、视频处理、音频处理等</a:t>
            </a:r>
            <a:endParaRPr lang="zh-CN" altLang="en-US" b="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ctr" fontAlgn="auto"/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计算速度要求高的领域</a:t>
            </a:r>
            <a:endParaRPr lang="zh-CN" altLang="en-US" b="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ctr" fontAlgn="auto"/>
            <a:r>
              <a:rPr lang="zh-CN" altLang="en-US" b="0" i="0" dirty="0">
                <a:solidFill>
                  <a:srgbClr val="222222"/>
                </a:solidFill>
                <a:effectLst/>
                <a:latin typeface="Optima-Regular"/>
              </a:rPr>
              <a:t>通常用的都是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tima-Regular"/>
              </a:rPr>
              <a:t>C++</a:t>
            </a:r>
            <a:endParaRPr lang="zh-CN" altLang="en-US" b="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ctr" fontAlgn="auto"/>
            <a:endParaRPr lang="zh-CN" altLang="en-US" b="0" i="0" dirty="0">
              <a:solidFill>
                <a:srgbClr val="222222"/>
              </a:solidFill>
              <a:effectLst/>
              <a:latin typeface="system-u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85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丹尼斯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里奇，全名丹尼斯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麦卡利斯泰尔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里奇。美国计算机科学家，对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语言和其他编程语言、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Multics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和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Unix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等操作系统的发展做出了巨大贡献。里奇在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5"/>
              </a:rPr>
              <a:t>哈佛大学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学习物理学和应用数学毕业，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1967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年他进入贝尔实验室，是朗讯技术公司系统软件研究部门的领导人。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1983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年他与肯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汤普森一起获得了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6"/>
              </a:rPr>
              <a:t>图灵奖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。理由是他们“研究发展了通用的操作系统理论，尤其是实现了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UNIX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操作系统”。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1999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年两人为发展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语言和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Unix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操作系统一起获得了美国国家技术奖章。</a:t>
            </a:r>
            <a:endParaRPr lang="en-US" altLang="zh-CN" dirty="0"/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7"/>
              </a:rPr>
              <a:t>丹麦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人，计算机科学家，在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8"/>
              </a:rPr>
              <a:t>德克萨斯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8"/>
              </a:rPr>
              <a:t>A&amp;M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8"/>
              </a:rPr>
              <a:t>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担任计算机科学的主席教授。他最着名的贡献就是开发了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9"/>
              </a:rPr>
              <a:t>C++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程序设计语言。</a:t>
            </a:r>
            <a:r>
              <a:rPr lang="zh-CN" altLang="en-US" b="0" i="0" baseline="30000" dirty="0">
                <a:solidFill>
                  <a:srgbClr val="3366CC"/>
                </a:solidFill>
                <a:effectLst/>
                <a:latin typeface="Helvetica Neue"/>
              </a:rPr>
              <a:t> </a:t>
            </a:r>
            <a:r>
              <a:rPr lang="en-US" altLang="zh-CN" b="0" i="0" baseline="30000" dirty="0">
                <a:solidFill>
                  <a:srgbClr val="3366CC"/>
                </a:solidFill>
                <a:effectLst/>
                <a:latin typeface="Helvetica Neue"/>
              </a:rPr>
              <a:t>[1]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</a:rPr>
              <a:t> 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1982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年，美国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AT&amp;T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公司贝尔实验室的本贾尼博士在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10"/>
              </a:rPr>
              <a:t>C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10"/>
              </a:rPr>
              <a:t>语言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的基础上引入并扩充了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11"/>
              </a:rPr>
              <a:t>面向对象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的概念，发明了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种新的程序语言。为了表达该语言与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语言的渊源关系，它被命名为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C++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。而本贾尼博士被尊称为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C++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语言之父。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87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255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所以一般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32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位游戏中，钱的数量最大为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2147483647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。例如：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QQ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农场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经验值最大数量为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2147483647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。例如：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QQ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炫舞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伤害最大显示数量为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2147483647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。例如：崩坏学园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39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0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实际开发中，除了编译器是必须的工具，我们往往还需要很多其他辅助软件，这些工具通常被打包在一起，统一发布和安装，统称为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51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亲爱的同学，</a:t>
            </a:r>
          </a:p>
          <a:p>
            <a:r>
              <a:rPr lang="zh-CN" altLang="en-US" dirty="0"/>
              <a:t>大学生活充满了挑战与机遇。你会面临许多选择，但记住，勇气和自信是你克服一切的关键。保持创造力和乐观态度，大学是人生的全新起点，它不仅提供了知识的深度，还重新定义了你的未来。而你的未来也从</a:t>
            </a:r>
            <a:r>
              <a:rPr lang="en-US" altLang="zh-CN" dirty="0"/>
              <a:t>c</a:t>
            </a:r>
            <a:r>
              <a:rPr lang="zh-CN" altLang="en-US" dirty="0"/>
              <a:t>开始。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计算机执行的二进制命令，都是</a:t>
            </a:r>
            <a:r>
              <a:rPr lang="en-US" altLang="zh-CN" b="0" i="0" dirty="0">
                <a:solidFill>
                  <a:srgbClr val="3333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0" i="0" dirty="0">
                <a:solidFill>
                  <a:srgbClr val="3333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b="0" i="0" dirty="0">
                <a:solidFill>
                  <a:srgbClr val="3333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表示的。</a:t>
            </a:r>
            <a:endParaRPr lang="en-US" altLang="zh-CN" b="0" i="0" dirty="0">
              <a:solidFill>
                <a:srgbClr val="3333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3333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具有一定意义的文字命令，与机器语言一一对应。还是不够直观，一个简单的动作需要大量的语句来描述，因此又有了高级语言。</a:t>
            </a:r>
            <a:endParaRPr lang="en-US" altLang="zh-CN" b="0" i="0" dirty="0">
              <a:solidFill>
                <a:srgbClr val="3333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3333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更简单，符合人们的习惯，也更容易理解和修改。高级语言经过编译器编译之后可以得到目标程序。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876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如何学习</a:t>
            </a:r>
            <a:r>
              <a:rPr lang="en-US" altLang="zh-CN"/>
              <a:t>C</a:t>
            </a:r>
            <a:r>
              <a:rPr lang="zh-CN" altLang="en-US"/>
              <a:t>语言</a:t>
            </a:r>
            <a:endParaRPr lang="en-US" altLang="zh-CN"/>
          </a:p>
          <a:p>
            <a:r>
              <a:rPr lang="zh-CN" altLang="en-US"/>
              <a:t>游泳</a:t>
            </a:r>
            <a:endParaRPr lang="en-US" altLang="zh-CN"/>
          </a:p>
          <a:p>
            <a:r>
              <a:rPr lang="zh-CN" altLang="en-US"/>
              <a:t>不下水不行  </a:t>
            </a:r>
            <a:endParaRPr lang="en-US" altLang="zh-CN"/>
          </a:p>
          <a:p>
            <a:r>
              <a:rPr lang="zh-CN" altLang="en-US"/>
              <a:t>不实践不行</a:t>
            </a:r>
            <a:endParaRPr lang="en-US" altLang="zh-CN"/>
          </a:p>
          <a:p>
            <a:r>
              <a:rPr lang="zh-CN" altLang="en-US"/>
              <a:t>找感觉很重要</a:t>
            </a:r>
            <a:endParaRPr lang="en-US" altLang="zh-CN"/>
          </a:p>
          <a:p>
            <a:r>
              <a:rPr lang="zh-CN" altLang="en-US"/>
              <a:t>再简单的事情也不可以光说不练。读书破万卷，不动手写代码，也是白搭。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8141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2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从今天开始，我们将使用一门新的语言，编码计算，和世界和未来</a:t>
            </a:r>
            <a:r>
              <a:rPr lang="en-US" altLang="zh-CN" dirty="0"/>
              <a:t>say hello</a:t>
            </a:r>
            <a:r>
              <a:rPr lang="zh-CN" altLang="en-US" dirty="0"/>
              <a:t>。乔布斯在</a:t>
            </a:r>
            <a:r>
              <a:rPr lang="en-US" altLang="zh-CN" dirty="0"/>
              <a:t>1995</a:t>
            </a:r>
            <a:r>
              <a:rPr lang="zh-CN" altLang="en-US" dirty="0"/>
              <a:t>年就说过，每个人都应该学习编程，因为它能教会人思考，它值得每个人都花上一年的时间来学习。</a:t>
            </a:r>
            <a:endParaRPr lang="en-US" altLang="zh-CN" dirty="0"/>
          </a:p>
          <a:p>
            <a:r>
              <a:rPr lang="zh-CN" altLang="en-US" dirty="0"/>
              <a:t>所以我们将程序设计和数据结构这两门课程分布在了大一学年。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061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《程序设计》作为同学们的第一门大类必修课，有着基础性和实践型的特点，强调的是动手实践，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大家将学习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掌握一款语言开发工具，应用编程方法去训练自己编写程序解决问题的能力。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5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九周的课程是编程基础，语法点较多；第十一周做个期中测试；后六周的学习以抽象思维为主；电子教材和教学大纲，都可以在课程中心上浏览下载。教材只是参考，带着编程中的问题去查阅教材才是有效学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1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这门课程的教学理念是“做中学，学中做”，大班授课、小班测试、集中实验，检验编程能力的方式是在线测试</a:t>
            </a:r>
            <a:r>
              <a:rPr lang="en-US" altLang="zh-CN" dirty="0"/>
              <a:t>Online Judge</a:t>
            </a:r>
            <a:r>
              <a:rPr lang="zh-CN" altLang="en-US" dirty="0"/>
              <a:t>，非人工干预。但要想学得好，靠的是自主学习，时间无上限，对自己学习有要求的同学，建议以</a:t>
            </a:r>
            <a:r>
              <a:rPr lang="en-US" altLang="zh-CN" dirty="0"/>
              <a:t>5000</a:t>
            </a:r>
            <a:r>
              <a:rPr lang="zh-CN" altLang="en-US" dirty="0"/>
              <a:t>行代码起步，来量化指标。</a:t>
            </a:r>
            <a:endParaRPr lang="en-US" altLang="zh-CN" dirty="0"/>
          </a:p>
          <a:p>
            <a:r>
              <a:rPr lang="zh-CN" altLang="en-US" dirty="0"/>
              <a:t>请同学们快速计算一下，每天要编写多少行呢？一天</a:t>
            </a:r>
            <a:r>
              <a:rPr lang="en-US" altLang="zh-CN" dirty="0"/>
              <a:t>45</a:t>
            </a:r>
            <a:r>
              <a:rPr lang="zh-CN" altLang="en-US" dirty="0"/>
              <a:t>行代码不难，难得是天天</a:t>
            </a:r>
            <a:r>
              <a:rPr lang="en-US" altLang="zh-CN" dirty="0"/>
              <a:t>45</a:t>
            </a:r>
            <a:r>
              <a:rPr lang="zh-CN" altLang="en-US" dirty="0"/>
              <a:t>行代码。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0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前面介绍过的教学环节，课程成绩由六部分组成。这是一个过程式的评价过程，每个环节每次时间节点的表现，都将体现在总成绩中。再也不是一考定乾坤，历届统计数据表明，平时表现和考试成绩基本成正比关系。</a:t>
            </a:r>
            <a:r>
              <a:rPr lang="en-US" altLang="zh-CN" dirty="0"/>
              <a:t>《</a:t>
            </a:r>
            <a:r>
              <a:rPr lang="zh-CN" altLang="en-US" dirty="0"/>
              <a:t>程序设计</a:t>
            </a:r>
            <a:r>
              <a:rPr lang="en-US" altLang="zh-CN" dirty="0"/>
              <a:t>》</a:t>
            </a:r>
            <a:r>
              <a:rPr lang="zh-CN" altLang="en-US" dirty="0"/>
              <a:t>课程的总评成绩对大家的绩点影响很大，</a:t>
            </a:r>
            <a:r>
              <a:rPr lang="en-US" altLang="zh-CN" dirty="0"/>
              <a:t>4</a:t>
            </a:r>
            <a:r>
              <a:rPr lang="zh-CN" altLang="en-US" dirty="0"/>
              <a:t>个学分的课程凤毛麟角。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18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特别强调的是，课程成绩的评定</a:t>
            </a:r>
            <a:r>
              <a:rPr lang="en-US" altLang="zh-CN" dirty="0"/>
              <a:t>80%</a:t>
            </a:r>
            <a:r>
              <a:rPr lang="zh-CN" altLang="en-US" dirty="0"/>
              <a:t>是由希冀平台的在线评测生成的客观数据。我们的练习、综合实验和考试，都将发布在这个平台上。西北工业大学的</a:t>
            </a:r>
            <a:r>
              <a:rPr lang="en-US" altLang="zh-CN" dirty="0"/>
              <a:t>C++</a:t>
            </a:r>
            <a:r>
              <a:rPr lang="zh-CN" altLang="en-US" dirty="0"/>
              <a:t>慕课可以是预习或补充，还是那句话，带着编程中的问题去利用慕课资源才是有效学习。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1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6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81DEF58-3CE8-47A2-A810-06DCD89D5213}"/>
              </a:ext>
            </a:extLst>
          </p:cNvPr>
          <p:cNvSpPr/>
          <p:nvPr userDrawn="1"/>
        </p:nvSpPr>
        <p:spPr>
          <a:xfrm>
            <a:off x="0" y="1"/>
            <a:ext cx="12192000" cy="3710707"/>
          </a:xfrm>
          <a:prstGeom prst="rect">
            <a:avLst/>
          </a:prstGeom>
          <a:blipFill dpi="0" rotWithShape="1">
            <a:blip r:embed="rId2">
              <a:alphaModFix amt="99000"/>
            </a:blip>
            <a:srcRect/>
            <a:stretch>
              <a:fillRect t="-59350" b="-593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B6BCF6-1B28-4049-8494-00640CC8E818}"/>
              </a:ext>
            </a:extLst>
          </p:cNvPr>
          <p:cNvSpPr/>
          <p:nvPr userDrawn="1"/>
        </p:nvSpPr>
        <p:spPr>
          <a:xfrm>
            <a:off x="87086" y="73876"/>
            <a:ext cx="12017829" cy="4356255"/>
          </a:xfrm>
          <a:prstGeom prst="rect">
            <a:avLst/>
          </a:prstGeom>
          <a:noFill/>
          <a:ln w="3175">
            <a:solidFill>
              <a:schemeClr val="accent2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9BB0D8-3967-4F86-98E6-597DF97F46C3}"/>
              </a:ext>
            </a:extLst>
          </p:cNvPr>
          <p:cNvSpPr/>
          <p:nvPr userDrawn="1"/>
        </p:nvSpPr>
        <p:spPr>
          <a:xfrm>
            <a:off x="87085" y="6203159"/>
            <a:ext cx="12017829" cy="566451"/>
          </a:xfrm>
          <a:prstGeom prst="rect">
            <a:avLst/>
          </a:prstGeom>
          <a:noFill/>
          <a:ln w="3175">
            <a:solidFill>
              <a:schemeClr val="accent2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103313" y="3752947"/>
            <a:ext cx="9985375" cy="73361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03313" y="4550019"/>
            <a:ext cx="9985375" cy="2589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03313" y="5399420"/>
            <a:ext cx="9985375" cy="258922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03312" y="5700581"/>
            <a:ext cx="9985377" cy="296392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161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84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1475EC7-0531-4411-80F4-0DFF40B07D1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blipFill dpi="0" rotWithShape="1">
            <a:blip r:embed="rId2">
              <a:alphaModFix amt="31000"/>
            </a:blip>
            <a:srcRect/>
            <a:stretch>
              <a:fillRect b="-185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347438" y="196696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347438" y="286231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562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1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897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>
            <a:extLst>
              <a:ext uri="{FF2B5EF4-FFF2-40B4-BE49-F238E27FC236}">
                <a16:creationId xmlns:a16="http://schemas.microsoft.com/office/drawing/2014/main" id="{E8DFB7B0-BF27-42C9-9383-04479AFF860C}"/>
              </a:ext>
            </a:extLst>
          </p:cNvPr>
          <p:cNvSpPr/>
          <p:nvPr userDrawn="1"/>
        </p:nvSpPr>
        <p:spPr>
          <a:xfrm>
            <a:off x="0" y="1"/>
            <a:ext cx="12192000" cy="4294177"/>
          </a:xfrm>
          <a:prstGeom prst="rect">
            <a:avLst/>
          </a:prstGeom>
          <a:blipFill dpi="0" rotWithShape="1">
            <a:blip r:embed="rId2"/>
            <a:srcRect/>
            <a:stretch>
              <a:fillRect t="-32" b="-89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F4D7694-AD3F-4985-BB2E-02CBE1BC6201}"/>
              </a:ext>
            </a:extLst>
          </p:cNvPr>
          <p:cNvSpPr/>
          <p:nvPr userDrawn="1"/>
        </p:nvSpPr>
        <p:spPr>
          <a:xfrm>
            <a:off x="87086" y="73877"/>
            <a:ext cx="12017829" cy="4294178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66645" y="5718109"/>
            <a:ext cx="1017285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6645" y="5421838"/>
            <a:ext cx="10172854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66645" y="3902478"/>
            <a:ext cx="10172854" cy="133294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68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104206" y="307256"/>
            <a:ext cx="4991794" cy="390527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圆角矩形 2"/>
          <p:cNvSpPr/>
          <p:nvPr userDrawn="1"/>
        </p:nvSpPr>
        <p:spPr>
          <a:xfrm rot="2700000">
            <a:off x="494624" y="307255"/>
            <a:ext cx="390527" cy="39052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 userDrawn="1"/>
        </p:nvSpPr>
        <p:spPr>
          <a:xfrm rot="2700000">
            <a:off x="329523" y="307255"/>
            <a:ext cx="390527" cy="3905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04AE-8384-4D73-BE7F-1499D02A0134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463F-2D0E-4547-8536-5BEEA76E28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99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7"/>
            <a:ext cx="2844800" cy="4762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3329568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7" r:id="rId7"/>
    <p:sldLayoutId id="2147483678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3" Type="http://schemas.openxmlformats.org/officeDocument/2006/relationships/tags" Target="../tags/tag14.xml"/><Relationship Id="rId21" Type="http://schemas.openxmlformats.org/officeDocument/2006/relationships/image" Target="../media/image29.tmp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slideLayout" Target="../slideLayouts/slideLayout9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19" Type="http://schemas.openxmlformats.org/officeDocument/2006/relationships/tags" Target="../tags/tag30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3" Type="http://schemas.openxmlformats.org/officeDocument/2006/relationships/tags" Target="../tags/tag33.xml"/><Relationship Id="rId21" Type="http://schemas.openxmlformats.org/officeDocument/2006/relationships/image" Target="../media/image29.tmp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slideLayout" Target="../slideLayouts/slideLayout9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jpeg"/><Relationship Id="rId12" Type="http://schemas.microsoft.com/office/2007/relationships/hdphoto" Target="../media/hdphoto1.wd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hyperlink" Target="https://202.197.98.89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" y="0"/>
            <a:ext cx="12203355" cy="4391025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7449">
            <a:off x="-98838" y="2905913"/>
            <a:ext cx="7850778" cy="526417"/>
          </a:xfrm>
          <a:custGeom>
            <a:avLst/>
            <a:gdLst>
              <a:gd name="connsiteX0" fmla="*/ 0 w 7850778"/>
              <a:gd name="connsiteY0" fmla="*/ 0 h 526417"/>
              <a:gd name="connsiteX1" fmla="*/ 7850778 w 7850778"/>
              <a:gd name="connsiteY1" fmla="*/ 0 h 526417"/>
              <a:gd name="connsiteX2" fmla="*/ 6254208 w 7850778"/>
              <a:gd name="connsiteY2" fmla="*/ 526417 h 526417"/>
              <a:gd name="connsiteX3" fmla="*/ 84546 w 7850778"/>
              <a:gd name="connsiteY3" fmla="*/ 526417 h 52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0778" h="526417">
                <a:moveTo>
                  <a:pt x="0" y="0"/>
                </a:moveTo>
                <a:lnTo>
                  <a:pt x="7850778" y="0"/>
                </a:lnTo>
                <a:lnTo>
                  <a:pt x="6254208" y="526417"/>
                </a:lnTo>
                <a:lnTo>
                  <a:pt x="84546" y="526417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rot="21052551" flipH="1">
            <a:off x="4425100" y="2907500"/>
            <a:ext cx="7860527" cy="521444"/>
          </a:xfrm>
          <a:custGeom>
            <a:avLst/>
            <a:gdLst>
              <a:gd name="connsiteX0" fmla="*/ 0 w 7860527"/>
              <a:gd name="connsiteY0" fmla="*/ 0 h 521444"/>
              <a:gd name="connsiteX1" fmla="*/ 83748 w 7860527"/>
              <a:gd name="connsiteY1" fmla="*/ 521443 h 521444"/>
              <a:gd name="connsiteX2" fmla="*/ 6279041 w 7860527"/>
              <a:gd name="connsiteY2" fmla="*/ 521444 h 521444"/>
              <a:gd name="connsiteX3" fmla="*/ 7860527 w 7860527"/>
              <a:gd name="connsiteY3" fmla="*/ 0 h 52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527" h="521444">
                <a:moveTo>
                  <a:pt x="0" y="0"/>
                </a:moveTo>
                <a:lnTo>
                  <a:pt x="83748" y="521443"/>
                </a:lnTo>
                <a:lnTo>
                  <a:pt x="6279041" y="521444"/>
                </a:lnTo>
                <a:lnTo>
                  <a:pt x="7860527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4504" y="3744417"/>
            <a:ext cx="12192000" cy="306895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1267536" y="4076975"/>
            <a:ext cx="9809171" cy="11950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5"/>
          <p:cNvSpPr txBox="1">
            <a:spLocks/>
          </p:cNvSpPr>
          <p:nvPr/>
        </p:nvSpPr>
        <p:spPr>
          <a:xfrm>
            <a:off x="3171937" y="5354415"/>
            <a:ext cx="5844995" cy="391899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Autumn 2024</a:t>
            </a:r>
          </a:p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信息科学与工程学院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0" y="2780929"/>
            <a:ext cx="6023992" cy="1034248"/>
          </a:xfrm>
          <a:prstGeom prst="triangle">
            <a:avLst>
              <a:gd name="adj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H="1">
            <a:off x="6172122" y="2807065"/>
            <a:ext cx="6023992" cy="1008112"/>
          </a:xfrm>
          <a:prstGeom prst="triangle">
            <a:avLst>
              <a:gd name="adj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30282"/>
            <a:ext cx="1924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198880" y="980264"/>
            <a:ext cx="7129368" cy="158464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1394032" y="1019594"/>
            <a:ext cx="9394995" cy="1292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登录希冀平台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浏览器，地址栏输入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cg.hnu.edu.cn</a:t>
            </a: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）输入用户名和密码，看看首页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93"/>
          <p:cNvSpPr/>
          <p:nvPr/>
        </p:nvSpPr>
        <p:spPr>
          <a:xfrm>
            <a:off x="1148656" y="92084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1" name="矩形 93"/>
          <p:cNvSpPr/>
          <p:nvPr/>
        </p:nvSpPr>
        <p:spPr>
          <a:xfrm rot="10800000">
            <a:off x="8040216" y="2306480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动动手</a:t>
            </a:r>
          </a:p>
        </p:txBody>
      </p:sp>
      <p:sp>
        <p:nvSpPr>
          <p:cNvPr id="3" name="圆角矩形 26">
            <a:extLst>
              <a:ext uri="{FF2B5EF4-FFF2-40B4-BE49-F238E27FC236}">
                <a16:creationId xmlns:a16="http://schemas.microsoft.com/office/drawing/2014/main" id="{3753DA27-DD43-D36E-719E-2573EDCE2EC2}"/>
              </a:ext>
            </a:extLst>
          </p:cNvPr>
          <p:cNvSpPr/>
          <p:nvPr/>
        </p:nvSpPr>
        <p:spPr>
          <a:xfrm>
            <a:off x="1198880" y="3851789"/>
            <a:ext cx="7129368" cy="158464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88F4DCF2-20CC-24BF-1DA1-30B9FA8B4979}"/>
              </a:ext>
            </a:extLst>
          </p:cNvPr>
          <p:cNvSpPr txBox="1"/>
          <p:nvPr/>
        </p:nvSpPr>
        <p:spPr>
          <a:xfrm>
            <a:off x="1394032" y="3891119"/>
            <a:ext cx="9394995" cy="1292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试试“文心一言”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）浏览器地址栏输入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yiyan.baidu.com</a:t>
            </a: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）在对话框输入</a:t>
            </a:r>
            <a:r>
              <a:rPr lang="en-US" altLang="zh-CN" dirty="0" err="1"/>
              <a:t>cout</a:t>
            </a:r>
            <a:r>
              <a:rPr lang="en-US" altLang="zh-CN" dirty="0"/>
              <a:t> &lt;&lt; "hello world!"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;</a:t>
            </a:r>
          </a:p>
        </p:txBody>
      </p:sp>
      <p:sp>
        <p:nvSpPr>
          <p:cNvPr id="7" name="矩形 93">
            <a:extLst>
              <a:ext uri="{FF2B5EF4-FFF2-40B4-BE49-F238E27FC236}">
                <a16:creationId xmlns:a16="http://schemas.microsoft.com/office/drawing/2014/main" id="{D568B031-5313-9820-6939-390A540E74AA}"/>
              </a:ext>
            </a:extLst>
          </p:cNvPr>
          <p:cNvSpPr/>
          <p:nvPr/>
        </p:nvSpPr>
        <p:spPr>
          <a:xfrm>
            <a:off x="1148656" y="3792370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矩形 93">
            <a:extLst>
              <a:ext uri="{FF2B5EF4-FFF2-40B4-BE49-F238E27FC236}">
                <a16:creationId xmlns:a16="http://schemas.microsoft.com/office/drawing/2014/main" id="{B116808F-6309-B536-7AE0-BCE5BCFD8235}"/>
              </a:ext>
            </a:extLst>
          </p:cNvPr>
          <p:cNvSpPr/>
          <p:nvPr/>
        </p:nvSpPr>
        <p:spPr>
          <a:xfrm rot="10800000">
            <a:off x="8040216" y="517800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8AB3B6-855B-7BD8-CF02-7726A77F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048" y="3844942"/>
            <a:ext cx="3606111" cy="22841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02A903-01CF-F894-D576-A78CEE0C1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132" y="230702"/>
            <a:ext cx="3612743" cy="25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9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0E09CA-4CB6-0614-B0ED-CDE859A7BE0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刚刚你听明白了什么？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E734C5-F251-5B73-043C-EC7743950FB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编程，编程，编程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FAE06F-782D-BA1E-5A6D-C7C189A54B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4718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机测平台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51662E-3CEB-5877-F2D6-BDEABEB649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1576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考核方式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E65279-5A2C-8D00-096A-91716075F31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8434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课程目标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C45F2-D932-D805-E3B2-03C43F994CF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04228D-C43E-BE76-EB30-8BCB1EAE4B5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5361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F565F3-AF25-F7E6-BD61-5525E8F2238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2219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81606E-87A4-A9BD-6D3D-C99CBB01125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9077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836AFA5-53B2-4DC0-7A03-DC8D840C3B8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223A2A-C173-2222-0ABF-2565E54715A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438400" y="55292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AI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辅助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D25A9C-592D-69F5-93B5-6F266A331738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571625" y="55935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74E456-3D67-FD09-9C45-176F8095CF8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25930447-B613-754B-8E15-8222A9BE24F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24368B72-EA3C-8534-9925-3D1720657F1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>
              <a:extLst>
                <a:ext uri="{FF2B5EF4-FFF2-40B4-BE49-F238E27FC236}">
                  <a16:creationId xmlns:a16="http://schemas.microsoft.com/office/drawing/2014/main" id="{F74F2CE1-85CE-73F2-481A-F8F7AC02085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  <a:endPara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>
              <a:extLst>
                <a:ext uri="{FF2B5EF4-FFF2-40B4-BE49-F238E27FC236}">
                  <a16:creationId xmlns:a16="http://schemas.microsoft.com/office/drawing/2014/main" id="{C8775110-9541-84A9-C654-0F5F25E573A3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9B18BAC-EB8B-87CA-DF30-A027A2E48F46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34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0E09CA-4CB6-0614-B0ED-CDE859A7BE0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编程基础问卷：你的编程基础是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E734C5-F251-5B73-043C-EC7743950FB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参加过程序设计类竞赛并获得奖项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FAE06F-782D-BA1E-5A6D-C7C189A54B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4718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学习过程序设计语言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51662E-3CEB-5877-F2D6-BDEABEB649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1576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无编程基础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E65279-5A2C-8D00-096A-91716075F31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8434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计算机使用不熟悉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8AC45F2-D932-D805-E3B2-03C43F994CF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104228D-C43E-BE76-EB30-8BCB1EAE4B5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5361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2F565F3-AF25-F7E6-BD61-5525E8F2238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2219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281606E-87A4-A9BD-6D3D-C99CBB01125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9077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836AFA5-53B2-4DC0-7A03-DC8D840C3B8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223A2A-C173-2222-0ABF-2565E54715A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438400" y="5529263"/>
            <a:ext cx="85344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5D25A9C-592D-69F5-93B5-6F266A331738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571625" y="55935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74E456-3D67-FD09-9C45-176F8095CF8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25930447-B613-754B-8E15-8222A9BE24F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24368B72-EA3C-8534-9925-3D1720657F1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>
              <a:extLst>
                <a:ext uri="{FF2B5EF4-FFF2-40B4-BE49-F238E27FC236}">
                  <a16:creationId xmlns:a16="http://schemas.microsoft.com/office/drawing/2014/main" id="{F74F2CE1-85CE-73F2-481A-F8F7AC02085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  <a:endPara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>
              <a:extLst>
                <a:ext uri="{FF2B5EF4-FFF2-40B4-BE49-F238E27FC236}">
                  <a16:creationId xmlns:a16="http://schemas.microsoft.com/office/drawing/2014/main" id="{C8775110-9541-84A9-C654-0F5F25E573A3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9B18BAC-EB8B-87CA-DF30-A027A2E48F46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10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198880" y="980264"/>
            <a:ext cx="9794240" cy="158464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1394032" y="1019594"/>
            <a:ext cx="9394995" cy="1294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计算思维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/>
              <a:t>计算机有不同于人脑的思维方式和行为习惯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dirty="0"/>
              <a:t>学会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用计算机的方式来想问题</a:t>
            </a:r>
            <a:r>
              <a:rPr lang="zh-CN" altLang="en-US" sz="2400" dirty="0"/>
              <a:t>，这就叫做计算思维。</a:t>
            </a:r>
            <a:endParaRPr lang="en-US" altLang="zh-CN" sz="2400" dirty="0"/>
          </a:p>
        </p:txBody>
      </p:sp>
      <p:sp>
        <p:nvSpPr>
          <p:cNvPr id="40" name="矩形 93"/>
          <p:cNvSpPr/>
          <p:nvPr/>
        </p:nvSpPr>
        <p:spPr>
          <a:xfrm>
            <a:off x="1148656" y="92084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1" name="矩形 93"/>
          <p:cNvSpPr/>
          <p:nvPr/>
        </p:nvSpPr>
        <p:spPr>
          <a:xfrm rot="10800000">
            <a:off x="10711123" y="2306480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背景知识：计算机的思维方式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CAF501-2E79-49AE-847C-32FAA06C8CFC}"/>
              </a:ext>
            </a:extLst>
          </p:cNvPr>
          <p:cNvSpPr txBox="1"/>
          <p:nvPr/>
        </p:nvSpPr>
        <p:spPr>
          <a:xfrm>
            <a:off x="760440" y="3229837"/>
            <a:ext cx="4448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对服务员：请给我一杯秋天的咖啡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DA40CC-99EE-46D0-9E09-7B6B815AF403}"/>
              </a:ext>
            </a:extLst>
          </p:cNvPr>
          <p:cNvSpPr txBox="1"/>
          <p:nvPr/>
        </p:nvSpPr>
        <p:spPr>
          <a:xfrm>
            <a:off x="7340442" y="3247242"/>
            <a:ext cx="4104456" cy="32696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对计算机：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、转身走到厨房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、找到一个杯子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、找到一个咖啡机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、接满一杯咖啡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、加入风味厚奶调制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、拿着杯子走回桌子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6E8319-0790-428E-ACFA-BB5D3D7CD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03" y="3983052"/>
            <a:ext cx="3639058" cy="157184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2B93D5-46EA-AFCE-AFC6-E05CC2023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6F4F5"/>
              </a:clrFrom>
              <a:clrTo>
                <a:srgbClr val="F6F4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20601" r="13134" b="8001"/>
          <a:stretch/>
        </p:blipFill>
        <p:spPr bwMode="auto">
          <a:xfrm>
            <a:off x="905812" y="3927405"/>
            <a:ext cx="2549300" cy="233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/>
      <p:bldP spid="40" grpId="0" animBg="1"/>
      <p:bldP spid="41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198880" y="980264"/>
            <a:ext cx="9794240" cy="194468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1394032" y="1019594"/>
            <a:ext cx="9394995" cy="17345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Helvetica Neue"/>
                <a:ea typeface="微软雅黑" pitchFamily="34" charset="-122"/>
              </a:rPr>
              <a:t>程序 ：用来控制计算机的</a:t>
            </a:r>
            <a:r>
              <a:rPr lang="zh-CN" altLang="en-US" dirty="0">
                <a:solidFill>
                  <a:srgbClr val="FF0000"/>
                </a:solidFill>
                <a:latin typeface="Helvetica Neue"/>
                <a:ea typeface="微软雅黑" pitchFamily="34" charset="-122"/>
              </a:rPr>
              <a:t>一系列指令</a:t>
            </a:r>
            <a:r>
              <a:rPr lang="zh-CN" altLang="en-US" dirty="0">
                <a:latin typeface="Helvetica Neue"/>
                <a:ea typeface="微软雅黑" pitchFamily="34" charset="-122"/>
              </a:rPr>
              <a:t>（</a:t>
            </a:r>
            <a:r>
              <a:rPr lang="en-US" altLang="zh-CN" dirty="0">
                <a:latin typeface="Helvetica Neue"/>
                <a:ea typeface="微软雅黑" pitchFamily="34" charset="-122"/>
              </a:rPr>
              <a:t>Instruction</a:t>
            </a:r>
            <a:r>
              <a:rPr lang="zh-CN" altLang="en-US" dirty="0">
                <a:latin typeface="Helvetica Neue"/>
                <a:ea typeface="微软雅黑" pitchFamily="34" charset="-122"/>
              </a:rPr>
              <a:t>），是用编程语言写出来表达</a:t>
            </a:r>
            <a:r>
              <a:rPr lang="zh-CN" altLang="en-US" dirty="0">
                <a:solidFill>
                  <a:srgbClr val="FF0000"/>
                </a:solidFill>
                <a:latin typeface="Helvetica Neue"/>
                <a:ea typeface="微软雅黑" pitchFamily="34" charset="-122"/>
              </a:rPr>
              <a:t>如何解决问题</a:t>
            </a:r>
            <a:r>
              <a:rPr lang="zh-CN" altLang="en-US" dirty="0">
                <a:latin typeface="Helvetica Neue"/>
                <a:ea typeface="微软雅黑" pitchFamily="34" charset="-122"/>
              </a:rPr>
              <a:t>的。</a:t>
            </a:r>
            <a:endParaRPr lang="en-US" altLang="zh-CN" dirty="0">
              <a:latin typeface="Helvetica Neue"/>
              <a:ea typeface="微软雅黑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Helvetica Neue"/>
              <a:ea typeface="微软雅黑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Helvetica Neue"/>
                <a:ea typeface="微软雅黑" pitchFamily="34" charset="-122"/>
              </a:rPr>
              <a:t>编程语言：描述操作步骤的特殊语言，它有固定的</a:t>
            </a:r>
            <a:r>
              <a:rPr lang="zh-CN" altLang="en-US" dirty="0">
                <a:solidFill>
                  <a:srgbClr val="FF0000"/>
                </a:solidFill>
                <a:latin typeface="Helvetica Neue"/>
                <a:ea typeface="微软雅黑" pitchFamily="34" charset="-122"/>
              </a:rPr>
              <a:t>格式</a:t>
            </a:r>
            <a:r>
              <a:rPr lang="zh-CN" altLang="en-US" dirty="0">
                <a:latin typeface="Helvetica Neue"/>
                <a:ea typeface="微软雅黑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Helvetica Neue"/>
                <a:ea typeface="微软雅黑" pitchFamily="34" charset="-122"/>
              </a:rPr>
              <a:t>词汇</a:t>
            </a:r>
            <a:r>
              <a:rPr lang="zh-CN" altLang="en-US" dirty="0">
                <a:latin typeface="Helvetica Neue"/>
                <a:ea typeface="微软雅黑" pitchFamily="34" charset="-122"/>
              </a:rPr>
              <a:t>。</a:t>
            </a:r>
            <a:endParaRPr lang="en-US" altLang="zh-CN" dirty="0">
              <a:latin typeface="Helvetica Neue"/>
              <a:ea typeface="微软雅黑" pitchFamily="34" charset="-122"/>
            </a:endParaRPr>
          </a:p>
        </p:txBody>
      </p:sp>
      <p:sp>
        <p:nvSpPr>
          <p:cNvPr id="40" name="矩形 93"/>
          <p:cNvSpPr/>
          <p:nvPr/>
        </p:nvSpPr>
        <p:spPr>
          <a:xfrm>
            <a:off x="1148656" y="92084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1" name="矩形 93"/>
          <p:cNvSpPr/>
          <p:nvPr/>
        </p:nvSpPr>
        <p:spPr>
          <a:xfrm rot="10800000">
            <a:off x="10727152" y="2647536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206" y="307256"/>
            <a:ext cx="5495850" cy="62536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背景知识：计算机 </a:t>
            </a:r>
            <a:r>
              <a:rPr lang="en-US" altLang="zh-CN" b="1" dirty="0">
                <a:solidFill>
                  <a:srgbClr val="404040"/>
                </a:solidFill>
              </a:rPr>
              <a:t>– </a:t>
            </a:r>
            <a:r>
              <a:rPr lang="zh-CN" altLang="en-US" b="1" dirty="0">
                <a:solidFill>
                  <a:srgbClr val="404040"/>
                </a:solidFill>
              </a:rPr>
              <a:t>程序 </a:t>
            </a:r>
            <a:r>
              <a:rPr lang="en-US" altLang="zh-CN" b="1" dirty="0">
                <a:solidFill>
                  <a:srgbClr val="404040"/>
                </a:solidFill>
              </a:rPr>
              <a:t>– </a:t>
            </a:r>
            <a:r>
              <a:rPr lang="zh-CN" altLang="en-US" b="1" dirty="0">
                <a:solidFill>
                  <a:srgbClr val="404040"/>
                </a:solidFill>
              </a:rPr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3D2BE8-2369-47D3-A2A1-46B152E9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279897"/>
            <a:ext cx="3070762" cy="25978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582942-FE24-4039-A232-8A2B4DC2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3214041"/>
            <a:ext cx="6120680" cy="2864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5D334C-2569-42B9-92D2-E38CCE463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3375408"/>
            <a:ext cx="7632848" cy="258107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13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206" y="307256"/>
            <a:ext cx="8448178" cy="419354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0" i="0" dirty="0">
                <a:solidFill>
                  <a:srgbClr val="222222"/>
                </a:solidFill>
                <a:effectLst/>
                <a:latin typeface="system-ui"/>
              </a:rPr>
              <a:t>入门编程语言，为什么建议从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system-ui"/>
              </a:rPr>
              <a:t>C++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system-ui"/>
              </a:rPr>
              <a:t>开始？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911424" y="1556792"/>
            <a:ext cx="1312452" cy="116321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1039132" y="3525004"/>
            <a:ext cx="1312452" cy="116321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E7DCDB0-AD13-4A31-87EC-E6514D14709C}"/>
              </a:ext>
            </a:extLst>
          </p:cNvPr>
          <p:cNvGrpSpPr/>
          <p:nvPr/>
        </p:nvGrpSpPr>
        <p:grpSpPr>
          <a:xfrm>
            <a:off x="2360322" y="3369083"/>
            <a:ext cx="4095719" cy="1506969"/>
            <a:chOff x="6872089" y="2515226"/>
            <a:chExt cx="2502214" cy="108976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13D2D75-0DFA-4A42-B4D0-756A3BC06F28}"/>
                </a:ext>
              </a:extLst>
            </p:cNvPr>
            <p:cNvSpPr txBox="1"/>
            <p:nvPr/>
          </p:nvSpPr>
          <p:spPr>
            <a:xfrm>
              <a:off x="6872089" y="2515226"/>
              <a:ext cx="2331584" cy="333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生命力旺盛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C346D22-042D-460D-916C-6522ECDC6385}"/>
                </a:ext>
              </a:extLst>
            </p:cNvPr>
            <p:cNvSpPr txBox="1"/>
            <p:nvPr/>
          </p:nvSpPr>
          <p:spPr>
            <a:xfrm>
              <a:off x="7145508" y="3048571"/>
              <a:ext cx="2228795" cy="55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/>
              <a:r>
                <a:rPr lang="zh-CN" altLang="en-US" sz="2200" b="0" i="0" dirty="0">
                  <a:effectLst/>
                  <a:latin typeface="Optima-Regular"/>
                </a:rPr>
                <a:t>在</a:t>
              </a:r>
              <a:r>
                <a:rPr lang="en-US" altLang="zh-CN" sz="2200" b="0" i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TIOBE</a:t>
              </a:r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编程语言排行榜中</a:t>
              </a:r>
              <a:endParaRPr lang="zh-CN" altLang="en-US" sz="2200" b="0" i="0" dirty="0">
                <a:solidFill>
                  <a:srgbClr val="222222"/>
                </a:solidFill>
                <a:effectLst/>
                <a:latin typeface="system-ui"/>
              </a:endParaRPr>
            </a:p>
            <a:p>
              <a:pPr algn="ctr" fontAlgn="auto"/>
              <a:r>
                <a:rPr lang="en-US" altLang="zh-CN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C++</a:t>
              </a:r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一直</a:t>
              </a:r>
              <a:r>
                <a:rPr lang="zh-CN" altLang="en-US" sz="2200" b="1" i="0" dirty="0">
                  <a:solidFill>
                    <a:srgbClr val="FF5113"/>
                  </a:solidFill>
                  <a:effectLst/>
                  <a:latin typeface="Optima-Regular"/>
                </a:rPr>
                <a:t>处于前五</a:t>
              </a:r>
              <a:endParaRPr lang="zh-CN" altLang="en-US" sz="2200" b="0" i="0" dirty="0">
                <a:solidFill>
                  <a:srgbClr val="222222"/>
                </a:solidFill>
                <a:effectLst/>
                <a:latin typeface="system-ui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0C93D01-D16E-4E9A-9836-995F5898D5C1}"/>
              </a:ext>
            </a:extLst>
          </p:cNvPr>
          <p:cNvGrpSpPr/>
          <p:nvPr/>
        </p:nvGrpSpPr>
        <p:grpSpPr>
          <a:xfrm>
            <a:off x="2331041" y="1114597"/>
            <a:ext cx="3548934" cy="1965934"/>
            <a:chOff x="6936850" y="2904769"/>
            <a:chExt cx="2168165" cy="173768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ECDF19C-9BE8-45DE-AA32-E723167297BE}"/>
                </a:ext>
              </a:extLst>
            </p:cNvPr>
            <p:cNvSpPr txBox="1"/>
            <p:nvPr/>
          </p:nvSpPr>
          <p:spPr>
            <a:xfrm>
              <a:off x="6936850" y="2904769"/>
              <a:ext cx="1831124" cy="408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效率之王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D09EC54-AD3E-4C45-8D62-45D4C3904141}"/>
                </a:ext>
              </a:extLst>
            </p:cNvPr>
            <p:cNvSpPr txBox="1"/>
            <p:nvPr/>
          </p:nvSpPr>
          <p:spPr>
            <a:xfrm>
              <a:off x="6954736" y="3363853"/>
              <a:ext cx="2150279" cy="127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/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面向对象速度快</a:t>
              </a:r>
              <a:endParaRPr lang="zh-CN" altLang="en-US" sz="2200" b="0" i="0" dirty="0">
                <a:solidFill>
                  <a:srgbClr val="222222"/>
                </a:solidFill>
                <a:effectLst/>
                <a:latin typeface="system-ui"/>
              </a:endParaRPr>
            </a:p>
            <a:p>
              <a:pPr algn="ctr" fontAlgn="auto"/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应用广泛</a:t>
              </a:r>
              <a:r>
                <a:rPr lang="zh-CN" altLang="en-US" sz="2200" b="0" i="0" dirty="0">
                  <a:solidFill>
                    <a:srgbClr val="FF0000"/>
                  </a:solidFill>
                  <a:effectLst/>
                  <a:latin typeface="Optima-Regular"/>
                </a:rPr>
                <a:t>效率</a:t>
              </a:r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高</a:t>
              </a:r>
              <a:endParaRPr lang="zh-CN" altLang="en-US" sz="2200" b="0" i="0" dirty="0">
                <a:solidFill>
                  <a:srgbClr val="222222"/>
                </a:solidFill>
                <a:effectLst/>
                <a:latin typeface="system-ui"/>
              </a:endParaRPr>
            </a:p>
            <a:p>
              <a:pPr algn="ctr" fontAlgn="auto"/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标准定义很细致</a:t>
              </a:r>
              <a:endParaRPr lang="zh-CN" altLang="en-US" sz="2200" b="0" i="0" dirty="0">
                <a:solidFill>
                  <a:srgbClr val="222222"/>
                </a:solidFill>
                <a:effectLst/>
                <a:latin typeface="system-ui"/>
              </a:endParaRPr>
            </a:p>
            <a:p>
              <a:pPr algn="ctr" fontAlgn="auto"/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灵活强大</a:t>
              </a:r>
              <a:r>
                <a:rPr lang="zh-CN" altLang="en-US" sz="2200" b="0" i="0" dirty="0">
                  <a:solidFill>
                    <a:srgbClr val="FF0000"/>
                  </a:solidFill>
                  <a:effectLst/>
                  <a:latin typeface="Optima-Regular"/>
                </a:rPr>
                <a:t>性能</a:t>
              </a:r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好</a:t>
              </a:r>
              <a:endParaRPr lang="zh-CN" altLang="en-US" sz="2200" b="0" i="0" dirty="0">
                <a:solidFill>
                  <a:srgbClr val="222222"/>
                </a:solidFill>
                <a:effectLst/>
                <a:latin typeface="system-ui"/>
              </a:endParaRPr>
            </a:p>
          </p:txBody>
        </p: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id="{9CDE321E-1819-4242-B5A5-7965736E525D}"/>
              </a:ext>
            </a:extLst>
          </p:cNvPr>
          <p:cNvSpPr>
            <a:spLocks/>
          </p:cNvSpPr>
          <p:nvPr/>
        </p:nvSpPr>
        <p:spPr bwMode="auto">
          <a:xfrm>
            <a:off x="1060918" y="5493216"/>
            <a:ext cx="1312452" cy="116321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404040"/>
          </a:solidFill>
          <a:ln w="25400"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E5B2CED-F77A-4476-AFCC-AEB7301A83C1}"/>
              </a:ext>
            </a:extLst>
          </p:cNvPr>
          <p:cNvGrpSpPr/>
          <p:nvPr/>
        </p:nvGrpSpPr>
        <p:grpSpPr>
          <a:xfrm>
            <a:off x="2517382" y="5335260"/>
            <a:ext cx="5018779" cy="1325632"/>
            <a:chOff x="6954736" y="3006979"/>
            <a:chExt cx="3066144" cy="117172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842842D-B860-40D4-B321-AE41EDFD7F14}"/>
                </a:ext>
              </a:extLst>
            </p:cNvPr>
            <p:cNvSpPr txBox="1"/>
            <p:nvPr/>
          </p:nvSpPr>
          <p:spPr>
            <a:xfrm>
              <a:off x="6954736" y="3006979"/>
              <a:ext cx="2331584" cy="408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接近底层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E4DEA87-636C-402A-B29B-2B3001B0EA92}"/>
                </a:ext>
              </a:extLst>
            </p:cNvPr>
            <p:cNvSpPr txBox="1"/>
            <p:nvPr/>
          </p:nvSpPr>
          <p:spPr>
            <a:xfrm>
              <a:off x="7073404" y="3498596"/>
              <a:ext cx="2947476" cy="68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/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了解计算机系统运行的逻辑、方式</a:t>
              </a:r>
              <a:endParaRPr lang="zh-CN" altLang="en-US" sz="2200" b="0" i="0" dirty="0">
                <a:solidFill>
                  <a:srgbClr val="222222"/>
                </a:solidFill>
                <a:effectLst/>
                <a:latin typeface="system-ui"/>
              </a:endParaRPr>
            </a:p>
            <a:p>
              <a:pPr algn="ctr" fontAlgn="auto"/>
              <a:r>
                <a:rPr lang="zh-CN" altLang="en-US" sz="2200" b="0" i="0" dirty="0">
                  <a:solidFill>
                    <a:srgbClr val="222222"/>
                  </a:solidFill>
                  <a:effectLst/>
                  <a:latin typeface="Optima-Regular"/>
                </a:rPr>
                <a:t>有助于培养</a:t>
              </a:r>
              <a:r>
                <a:rPr lang="zh-CN" altLang="en-US" sz="2200" b="1" i="0" dirty="0">
                  <a:solidFill>
                    <a:srgbClr val="FF5113"/>
                  </a:solidFill>
                  <a:effectLst/>
                  <a:latin typeface="Optima-Regular"/>
                </a:rPr>
                <a:t>计算思维</a:t>
              </a:r>
              <a:endParaRPr lang="zh-CN" altLang="en-US" sz="2200" b="0" i="0" dirty="0">
                <a:solidFill>
                  <a:srgbClr val="222222"/>
                </a:solidFill>
                <a:effectLst/>
                <a:latin typeface="system-ui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20BB47A-F197-4BBA-B575-A655C2F53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711" y="2138400"/>
            <a:ext cx="2758849" cy="27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4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198880" y="980264"/>
            <a:ext cx="7561416" cy="186079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1394033" y="1019594"/>
            <a:ext cx="7294256" cy="1735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强大的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C++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操作系统、浏览器、高级语言的虚拟机、图像处理、大型游戏、工业类应用和设备驱动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93"/>
          <p:cNvSpPr/>
          <p:nvPr/>
        </p:nvSpPr>
        <p:spPr>
          <a:xfrm>
            <a:off x="1148656" y="92084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1" name="矩形 93"/>
          <p:cNvSpPr/>
          <p:nvPr/>
        </p:nvSpPr>
        <p:spPr>
          <a:xfrm rot="10800000">
            <a:off x="8502003" y="2543932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应用领域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38D2D1-D901-4A95-8476-2CD42B8C8048}"/>
              </a:ext>
            </a:extLst>
          </p:cNvPr>
          <p:cNvSpPr/>
          <p:nvPr/>
        </p:nvSpPr>
        <p:spPr>
          <a:xfrm>
            <a:off x="1198880" y="3212976"/>
            <a:ext cx="9794240" cy="3337768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FFA6EE3F-68D6-4957-B07C-589940AC29D5}"/>
              </a:ext>
            </a:extLst>
          </p:cNvPr>
          <p:cNvSpPr txBox="1"/>
          <p:nvPr/>
        </p:nvSpPr>
        <p:spPr>
          <a:xfrm>
            <a:off x="1468305" y="430833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操作系统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E601E81D-211E-4279-9F84-311093818309}"/>
              </a:ext>
            </a:extLst>
          </p:cNvPr>
          <p:cNvSpPr txBox="1"/>
          <p:nvPr/>
        </p:nvSpPr>
        <p:spPr>
          <a:xfrm>
            <a:off x="3116428" y="501161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浏览器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6B7F1225-02FD-4106-82A5-976C3853D1A9}"/>
              </a:ext>
            </a:extLst>
          </p:cNvPr>
          <p:cNvSpPr txBox="1"/>
          <p:nvPr/>
        </p:nvSpPr>
        <p:spPr>
          <a:xfrm>
            <a:off x="4079776" y="384741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C8D5576C-E52E-4181-9D9A-F64CF597E449}"/>
              </a:ext>
            </a:extLst>
          </p:cNvPr>
          <p:cNvSpPr txBox="1"/>
          <p:nvPr/>
        </p:nvSpPr>
        <p:spPr>
          <a:xfrm>
            <a:off x="5883918" y="4297123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图像处理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C31746F2-E3E1-4F20-A6B6-403E7FC36378}"/>
              </a:ext>
            </a:extLst>
          </p:cNvPr>
          <p:cNvSpPr txBox="1"/>
          <p:nvPr/>
        </p:nvSpPr>
        <p:spPr>
          <a:xfrm>
            <a:off x="7644748" y="4047470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社交软件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D28E4F4F-9D46-4EB6-8C04-E2ECC8317584}"/>
              </a:ext>
            </a:extLst>
          </p:cNvPr>
          <p:cNvSpPr txBox="1"/>
          <p:nvPr/>
        </p:nvSpPr>
        <p:spPr>
          <a:xfrm>
            <a:off x="9440080" y="475253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大型游戏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E9834DC-2980-45B2-AA9A-D9A7324A3F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16" y="4757670"/>
            <a:ext cx="936104" cy="936104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7C1DB6B-E7C7-46AC-A337-22C5FE18CD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5386251"/>
            <a:ext cx="631709" cy="631709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909413C-3FEE-4CDF-811B-703CF2E832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82" y="4317993"/>
            <a:ext cx="625561" cy="625561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7B58441-C90F-4445-8042-1FBE3720D6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79" y="4740745"/>
            <a:ext cx="1028700" cy="102870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7DCF5E6-737E-4659-A667-CB6B834B18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55" y="4441113"/>
            <a:ext cx="1299738" cy="1328332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E640019-6974-400A-B0E4-6085EE320E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91" y="5198654"/>
            <a:ext cx="936104" cy="526812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36" name="Picture 5" descr="10-1">
            <a:extLst>
              <a:ext uri="{FF2B5EF4-FFF2-40B4-BE49-F238E27FC236}">
                <a16:creationId xmlns:a16="http://schemas.microsoft.com/office/drawing/2014/main" id="{C2844C05-4348-4D63-AB4A-D9F7A4A07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702" r="8557" b="43266"/>
          <a:stretch/>
        </p:blipFill>
        <p:spPr bwMode="auto">
          <a:xfrm>
            <a:off x="1198880" y="6203919"/>
            <a:ext cx="9794240" cy="34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D28E7428-970E-68AB-66AF-FB2D39EEF0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61" end="4229.6235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29614" y="110623"/>
            <a:ext cx="3100950" cy="39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名人堂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4655840" y="1252124"/>
            <a:ext cx="1312452" cy="116321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7F7F7F"/>
          </a:solidFill>
          <a:ln w="25400"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04734" y="925564"/>
            <a:ext cx="4959818" cy="2291445"/>
            <a:chOff x="6954736" y="3006979"/>
            <a:chExt cx="3030122" cy="2025408"/>
          </a:xfrm>
        </p:grpSpPr>
        <p:sp>
          <p:nvSpPr>
            <p:cNvPr id="24" name="文本框 23"/>
            <p:cNvSpPr txBox="1"/>
            <p:nvPr/>
          </p:nvSpPr>
          <p:spPr>
            <a:xfrm>
              <a:off x="6954736" y="3006979"/>
              <a:ext cx="1831124" cy="408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丹尼斯里奇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954736" y="3363853"/>
              <a:ext cx="3030122" cy="1668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无形之王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语言之父</a:t>
              </a:r>
            </a:p>
            <a:p>
              <a:pPr algn="just">
                <a:lnSpc>
                  <a:spcPts val="2000"/>
                </a:lnSpc>
              </a:pP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2000"/>
                </a:lnSpc>
              </a:pP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1972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，贝尔实验室，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语言，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Unix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2000"/>
                </a:lnSpc>
              </a:pP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2000"/>
                </a:lnSpc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获得美国国家技术奖章、图灵奖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2000"/>
                </a:lnSpc>
              </a:pP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2000"/>
                </a:lnSpc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现代程序语言革命的起点</a:t>
              </a:r>
            </a:p>
          </p:txBody>
        </p:sp>
      </p:grpSp>
      <p:sp>
        <p:nvSpPr>
          <p:cNvPr id="40" name="Freeform 5"/>
          <p:cNvSpPr>
            <a:spLocks/>
          </p:cNvSpPr>
          <p:nvPr/>
        </p:nvSpPr>
        <p:spPr bwMode="auto">
          <a:xfrm>
            <a:off x="4783548" y="3778715"/>
            <a:ext cx="1312452" cy="116321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404040"/>
          </a:solidFill>
          <a:ln w="25400"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8" name="Picture 2" descr="https://gss3.bdstatic.com/7Po3dSag_xI4khGkpoWK1HF6hhy/baike/w%3D480/sign=d312219191dda144da096dba82b6d009/b58f8c5494eef01fe5ec9d47e6fe9925bd317dbc.jpg">
            <a:extLst>
              <a:ext uri="{FF2B5EF4-FFF2-40B4-BE49-F238E27FC236}">
                <a16:creationId xmlns:a16="http://schemas.microsoft.com/office/drawing/2014/main" id="{9C3ED5F4-7A50-4B35-B66D-37853E2D1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6"/>
          <a:stretch/>
        </p:blipFill>
        <p:spPr bwMode="auto">
          <a:xfrm>
            <a:off x="744559" y="1252124"/>
            <a:ext cx="2935484" cy="186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544F65C7-70D1-4208-81CA-DF2C2640BA3E}"/>
              </a:ext>
            </a:extLst>
          </p:cNvPr>
          <p:cNvGrpSpPr/>
          <p:nvPr/>
        </p:nvGrpSpPr>
        <p:grpSpPr>
          <a:xfrm>
            <a:off x="822543" y="3778715"/>
            <a:ext cx="2857500" cy="2352675"/>
            <a:chOff x="5598229" y="630147"/>
            <a:chExt cx="2857500" cy="2352675"/>
          </a:xfrm>
        </p:grpSpPr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68A07861-9E08-4A92-951F-8FA5A5C327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229" y="630147"/>
              <a:ext cx="2857500" cy="2352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7">
              <a:extLst>
                <a:ext uri="{FF2B5EF4-FFF2-40B4-BE49-F238E27FC236}">
                  <a16:creationId xmlns:a16="http://schemas.microsoft.com/office/drawing/2014/main" id="{1E5FAEB7-31F8-4894-BD77-9EFE212815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9" t="39316" r="57233" b="43034"/>
            <a:stretch/>
          </p:blipFill>
          <p:spPr bwMode="auto">
            <a:xfrm>
              <a:off x="5598229" y="2683714"/>
              <a:ext cx="1988882" cy="299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E7DCDB0-AD13-4A31-87EC-E6514D14709C}"/>
              </a:ext>
            </a:extLst>
          </p:cNvPr>
          <p:cNvGrpSpPr/>
          <p:nvPr/>
        </p:nvGrpSpPr>
        <p:grpSpPr>
          <a:xfrm>
            <a:off x="6240014" y="3620759"/>
            <a:ext cx="5256584" cy="2547927"/>
            <a:chOff x="6954736" y="3006979"/>
            <a:chExt cx="3211427" cy="2252112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13D2D75-0DFA-4A42-B4D0-756A3BC06F28}"/>
                </a:ext>
              </a:extLst>
            </p:cNvPr>
            <p:cNvSpPr txBox="1"/>
            <p:nvPr/>
          </p:nvSpPr>
          <p:spPr>
            <a:xfrm>
              <a:off x="6954736" y="3006979"/>
              <a:ext cx="2331584" cy="408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本贾尼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斯特劳斯特卢普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C346D22-042D-460D-916C-6522ECDC6385}"/>
                </a:ext>
              </a:extLst>
            </p:cNvPr>
            <p:cNvSpPr txBox="1"/>
            <p:nvPr/>
          </p:nvSpPr>
          <p:spPr>
            <a:xfrm>
              <a:off x="6954736" y="3363853"/>
              <a:ext cx="3211427" cy="1895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C++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语言之父</a:t>
              </a:r>
            </a:p>
            <a:p>
              <a:pPr algn="just">
                <a:lnSpc>
                  <a:spcPts val="2000"/>
                </a:lnSpc>
              </a:pP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2000"/>
                </a:lnSpc>
              </a:pP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1982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，贝尔实验室，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C++</a:t>
              </a:r>
            </a:p>
            <a:p>
              <a:pPr algn="just">
                <a:lnSpc>
                  <a:spcPts val="2000"/>
                </a:lnSpc>
              </a:pP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2000"/>
                </a:lnSpc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扩充面向对象的概念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2000"/>
                </a:lnSpc>
              </a:pP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2000"/>
                </a:lnSpc>
              </a:pP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C++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已经成为计算机历史上面最有影响力的编程语言之一。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11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30146DC-6FDE-45EE-AB72-3216A259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53" y="548680"/>
            <a:ext cx="11225693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0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24"/>
          <p:cNvSpPr/>
          <p:nvPr/>
        </p:nvSpPr>
        <p:spPr>
          <a:xfrm>
            <a:off x="2666317" y="2197100"/>
            <a:ext cx="6928275" cy="387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5" name="Shape 1626"/>
          <p:cNvSpPr/>
          <p:nvPr/>
        </p:nvSpPr>
        <p:spPr>
          <a:xfrm flipV="1">
            <a:off x="3182368" y="4149225"/>
            <a:ext cx="1" cy="1386955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/>
          </a:p>
        </p:txBody>
      </p:sp>
      <p:sp>
        <p:nvSpPr>
          <p:cNvPr id="6" name="Shape 1627"/>
          <p:cNvSpPr/>
          <p:nvPr/>
        </p:nvSpPr>
        <p:spPr>
          <a:xfrm flipV="1">
            <a:off x="4510624" y="2634578"/>
            <a:ext cx="1" cy="196970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/>
          </a:p>
        </p:txBody>
      </p:sp>
      <p:sp>
        <p:nvSpPr>
          <p:cNvPr id="7" name="Shape 1628"/>
          <p:cNvSpPr/>
          <p:nvPr/>
        </p:nvSpPr>
        <p:spPr>
          <a:xfrm flipV="1">
            <a:off x="5791225" y="1963436"/>
            <a:ext cx="1" cy="2049549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/>
          </a:p>
        </p:txBody>
      </p:sp>
      <p:sp>
        <p:nvSpPr>
          <p:cNvPr id="8" name="Shape 1629"/>
          <p:cNvSpPr/>
          <p:nvPr/>
        </p:nvSpPr>
        <p:spPr>
          <a:xfrm flipV="1">
            <a:off x="7585481" y="3456551"/>
            <a:ext cx="1" cy="136095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/>
          </a:p>
        </p:txBody>
      </p:sp>
      <p:sp>
        <p:nvSpPr>
          <p:cNvPr id="13" name="Shape 1653"/>
          <p:cNvSpPr/>
          <p:nvPr/>
        </p:nvSpPr>
        <p:spPr>
          <a:xfrm>
            <a:off x="3124593" y="5486628"/>
            <a:ext cx="115547" cy="115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14" name="Shape 1654"/>
          <p:cNvSpPr/>
          <p:nvPr/>
        </p:nvSpPr>
        <p:spPr>
          <a:xfrm>
            <a:off x="4420741" y="4516851"/>
            <a:ext cx="179764" cy="179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15" name="Shape 1655"/>
          <p:cNvSpPr/>
          <p:nvPr/>
        </p:nvSpPr>
        <p:spPr>
          <a:xfrm>
            <a:off x="5675689" y="3901071"/>
            <a:ext cx="231073" cy="231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16" name="Shape 1656"/>
          <p:cNvSpPr/>
          <p:nvPr/>
        </p:nvSpPr>
        <p:spPr>
          <a:xfrm>
            <a:off x="7439490" y="3316506"/>
            <a:ext cx="285751" cy="28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24" name="Text Placeholder 4"/>
          <p:cNvSpPr txBox="1">
            <a:spLocks/>
          </p:cNvSpPr>
          <p:nvPr/>
        </p:nvSpPr>
        <p:spPr>
          <a:xfrm>
            <a:off x="3046177" y="4033397"/>
            <a:ext cx="257140" cy="30905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800" dirty="0">
                <a:solidFill>
                  <a:srgbClr val="FCFCFC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5" name="Text Placeholder 4"/>
          <p:cNvSpPr txBox="1">
            <a:spLocks/>
          </p:cNvSpPr>
          <p:nvPr/>
        </p:nvSpPr>
        <p:spPr>
          <a:xfrm>
            <a:off x="4371091" y="2502536"/>
            <a:ext cx="257140" cy="30905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800" dirty="0">
                <a:solidFill>
                  <a:srgbClr val="FCFCFC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6" name="Text Placeholder 4"/>
          <p:cNvSpPr txBox="1">
            <a:spLocks/>
          </p:cNvSpPr>
          <p:nvPr/>
        </p:nvSpPr>
        <p:spPr>
          <a:xfrm>
            <a:off x="5661645" y="1660090"/>
            <a:ext cx="257140" cy="30905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800" dirty="0">
                <a:solidFill>
                  <a:srgbClr val="FCFCFC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7447514" y="4746807"/>
            <a:ext cx="257140" cy="30905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800" dirty="0">
                <a:solidFill>
                  <a:srgbClr val="FCFCFC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8" name="Shape 1625"/>
          <p:cNvSpPr/>
          <p:nvPr/>
        </p:nvSpPr>
        <p:spPr>
          <a:xfrm>
            <a:off x="9634715" y="2071172"/>
            <a:ext cx="1520726" cy="1520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F7F7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29" name="Shape 1657"/>
          <p:cNvSpPr/>
          <p:nvPr/>
        </p:nvSpPr>
        <p:spPr>
          <a:xfrm>
            <a:off x="10045844" y="2434777"/>
            <a:ext cx="772675" cy="813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sz="1733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从一个神奇的数说起</a:t>
            </a: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8B5286DF-BD9E-4B53-A4A6-D252C1EA4823}"/>
              </a:ext>
            </a:extLst>
          </p:cNvPr>
          <p:cNvSpPr txBox="1"/>
          <p:nvPr/>
        </p:nvSpPr>
        <p:spPr>
          <a:xfrm>
            <a:off x="8277961" y="869310"/>
            <a:ext cx="4145693" cy="1123488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algn="l"/>
            <a:r>
              <a:rPr lang="en-US" altLang="zh-CN" sz="6701" dirty="0">
                <a:solidFill>
                  <a:srgbClr val="404040"/>
                </a:solidFill>
                <a:latin typeface="Agency FB" panose="020B0503020202020204" pitchFamily="34" charset="0"/>
                <a:ea typeface="微软雅黑"/>
              </a:rPr>
              <a:t>2,147,483,647</a:t>
            </a:r>
            <a:endParaRPr lang="zh-CN" altLang="en-US" sz="6701" dirty="0">
              <a:solidFill>
                <a:srgbClr val="404040"/>
              </a:solidFill>
              <a:latin typeface="Agency FB" panose="020B0503020202020204" pitchFamily="34" charset="0"/>
              <a:ea typeface="微软雅黑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D493FDC-B3C5-43B8-955F-C80889A46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96" y="3709242"/>
            <a:ext cx="913944" cy="1219201"/>
          </a:xfrm>
          <a:prstGeom prst="rect">
            <a:avLst/>
          </a:prstGeom>
          <a:noFill/>
        </p:spPr>
      </p:pic>
      <p:sp>
        <p:nvSpPr>
          <p:cNvPr id="33" name="Rectangle 12">
            <a:extLst>
              <a:ext uri="{FF2B5EF4-FFF2-40B4-BE49-F238E27FC236}">
                <a16:creationId xmlns:a16="http://schemas.microsoft.com/office/drawing/2014/main" id="{AFB149B7-F5F0-4FD0-99DD-E7611C37E677}"/>
              </a:ext>
            </a:extLst>
          </p:cNvPr>
          <p:cNvSpPr/>
          <p:nvPr/>
        </p:nvSpPr>
        <p:spPr>
          <a:xfrm>
            <a:off x="3811141" y="2091986"/>
            <a:ext cx="1219200" cy="1237480"/>
          </a:xfrm>
          <a:prstGeom prst="rect">
            <a:avLst/>
          </a:prstGeom>
          <a:solidFill>
            <a:srgbClr val="DB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pic>
        <p:nvPicPr>
          <p:cNvPr id="34" name="Picture 6" descr="E:\PPT\0。图片\PNG\2、win7风格\灰色超全扁平化图标\439.png">
            <a:extLst>
              <a:ext uri="{FF2B5EF4-FFF2-40B4-BE49-F238E27FC236}">
                <a16:creationId xmlns:a16="http://schemas.microsoft.com/office/drawing/2014/main" id="{CB5985A7-2E38-4CB1-AB93-126A88E6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567" y="2396276"/>
            <a:ext cx="740239" cy="74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076BBBD-CD6D-4F7B-8BA8-6CE1277800F7}"/>
              </a:ext>
            </a:extLst>
          </p:cNvPr>
          <p:cNvSpPr txBox="1">
            <a:spLocks/>
          </p:cNvSpPr>
          <p:nvPr/>
        </p:nvSpPr>
        <p:spPr>
          <a:xfrm>
            <a:off x="945697" y="3855292"/>
            <a:ext cx="1868940" cy="1051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欧拉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瑞士数学家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C6C94D9-5874-47A9-BA7C-DC8A2AE768B0}"/>
              </a:ext>
            </a:extLst>
          </p:cNvPr>
          <p:cNvSpPr txBox="1">
            <a:spLocks/>
          </p:cNvSpPr>
          <p:nvPr/>
        </p:nvSpPr>
        <p:spPr>
          <a:xfrm>
            <a:off x="1907690" y="1970633"/>
            <a:ext cx="1868940" cy="1051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1772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双目失明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心算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232A924-0F80-4FF6-AFCD-BE49F512EE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85" y="1772816"/>
            <a:ext cx="1751795" cy="983987"/>
          </a:xfrm>
          <a:prstGeom prst="rect">
            <a:avLst/>
          </a:prstGeom>
          <a:noFill/>
        </p:spPr>
      </p:pic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9394672A-57A2-4DFA-9ACB-1EF1A2AA8F82}"/>
              </a:ext>
            </a:extLst>
          </p:cNvPr>
          <p:cNvSpPr txBox="1">
            <a:spLocks/>
          </p:cNvSpPr>
          <p:nvPr/>
        </p:nvSpPr>
        <p:spPr>
          <a:xfrm>
            <a:off x="6704211" y="4838165"/>
            <a:ext cx="2543493" cy="535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交给计算机试试呢？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00461D0E-C209-4797-A2F0-8D0403EE3035}"/>
              </a:ext>
            </a:extLst>
          </p:cNvPr>
          <p:cNvSpPr txBox="1">
            <a:spLocks/>
          </p:cNvSpPr>
          <p:nvPr/>
        </p:nvSpPr>
        <p:spPr>
          <a:xfrm>
            <a:off x="5246109" y="956356"/>
            <a:ext cx="2174545" cy="911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当时的世界第一大素数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7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5798225" y="1402578"/>
            <a:ext cx="6092745" cy="612920"/>
            <a:chOff x="3347864" y="953426"/>
            <a:chExt cx="5637585" cy="540057"/>
          </a:xfrm>
        </p:grpSpPr>
        <p:sp>
          <p:nvSpPr>
            <p:cNvPr id="76" name="矩形 75"/>
            <p:cNvSpPr/>
            <p:nvPr/>
          </p:nvSpPr>
          <p:spPr>
            <a:xfrm>
              <a:off x="4414762" y="965825"/>
              <a:ext cx="4570687" cy="461020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无处不在的 </a:t>
              </a:r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hallenge</a:t>
              </a:r>
              <a:endParaRPr lang="en-GB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3347864" y="953426"/>
              <a:ext cx="4824536" cy="540057"/>
            </a:xfrm>
            <a:prstGeom prst="rect">
              <a:avLst/>
            </a:prstGeom>
            <a:noFill/>
            <a:ln w="158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3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798226" y="2328115"/>
            <a:ext cx="5214053" cy="612920"/>
            <a:chOff x="3347864" y="1647579"/>
            <a:chExt cx="4824536" cy="540057"/>
          </a:xfrm>
        </p:grpSpPr>
        <p:sp>
          <p:nvSpPr>
            <p:cNvPr id="79" name="矩形 78"/>
            <p:cNvSpPr/>
            <p:nvPr/>
          </p:nvSpPr>
          <p:spPr>
            <a:xfrm>
              <a:off x="4414763" y="1654725"/>
              <a:ext cx="3649426" cy="461020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义无反顾的 </a:t>
              </a:r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hoice</a:t>
              </a:r>
              <a:endParaRPr lang="en-GB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3347864" y="1647579"/>
              <a:ext cx="4824536" cy="540057"/>
            </a:xfrm>
            <a:prstGeom prst="rect">
              <a:avLst/>
            </a:prstGeom>
            <a:noFill/>
            <a:ln w="158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3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798226" y="3253650"/>
            <a:ext cx="5625028" cy="612920"/>
            <a:chOff x="3347864" y="2341731"/>
            <a:chExt cx="5204810" cy="540057"/>
          </a:xfrm>
        </p:grpSpPr>
        <p:sp>
          <p:nvSpPr>
            <p:cNvPr id="96" name="矩形 95"/>
            <p:cNvSpPr/>
            <p:nvPr/>
          </p:nvSpPr>
          <p:spPr>
            <a:xfrm>
              <a:off x="4414763" y="2347441"/>
              <a:ext cx="4137911" cy="461020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坚定果敢的 </a:t>
              </a:r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ourage</a:t>
              </a:r>
              <a:endParaRPr lang="en-GB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347864" y="2341731"/>
              <a:ext cx="4824536" cy="540057"/>
            </a:xfrm>
            <a:prstGeom prst="rect">
              <a:avLst/>
            </a:prstGeom>
            <a:noFill/>
            <a:ln w="158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3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5798226" y="4179187"/>
            <a:ext cx="6006240" cy="612920"/>
            <a:chOff x="3347864" y="3035884"/>
            <a:chExt cx="5557543" cy="540057"/>
          </a:xfrm>
        </p:grpSpPr>
        <p:sp>
          <p:nvSpPr>
            <p:cNvPr id="99" name="矩形 98"/>
            <p:cNvSpPr/>
            <p:nvPr/>
          </p:nvSpPr>
          <p:spPr>
            <a:xfrm>
              <a:off x="4414762" y="3048283"/>
              <a:ext cx="4490645" cy="461020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满腔豪情的 </a:t>
              </a:r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onfidence</a:t>
              </a:r>
              <a:endParaRPr lang="en-GB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347864" y="3035884"/>
              <a:ext cx="4824536" cy="540057"/>
            </a:xfrm>
            <a:prstGeom prst="rect">
              <a:avLst/>
            </a:prstGeom>
            <a:noFill/>
            <a:ln w="158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3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798226" y="5104728"/>
            <a:ext cx="5770382" cy="612920"/>
            <a:chOff x="3347864" y="3730040"/>
            <a:chExt cx="5339304" cy="540057"/>
          </a:xfrm>
        </p:grpSpPr>
        <p:sp>
          <p:nvSpPr>
            <p:cNvPr id="102" name="矩形 101"/>
            <p:cNvSpPr/>
            <p:nvPr/>
          </p:nvSpPr>
          <p:spPr>
            <a:xfrm>
              <a:off x="4244292" y="3738885"/>
              <a:ext cx="4442876" cy="461021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reative/</a:t>
              </a:r>
              <a:r>
                <a:rPr lang="en-US" altLang="zh-CN" sz="28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herrful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的大学</a:t>
              </a:r>
              <a:endParaRPr lang="en-GB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3347864" y="3730040"/>
              <a:ext cx="4824536" cy="540057"/>
            </a:xfrm>
            <a:prstGeom prst="rect">
              <a:avLst/>
            </a:prstGeom>
            <a:noFill/>
            <a:ln w="158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3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993160" y="1297777"/>
            <a:ext cx="720001" cy="661835"/>
            <a:chOff x="2461692" y="982844"/>
            <a:chExt cx="751633" cy="842780"/>
          </a:xfrm>
          <a:solidFill>
            <a:srgbClr val="404040"/>
          </a:solidFill>
        </p:grpSpPr>
        <p:sp>
          <p:nvSpPr>
            <p:cNvPr id="122" name="矩形 121"/>
            <p:cNvSpPr/>
            <p:nvPr/>
          </p:nvSpPr>
          <p:spPr>
            <a:xfrm>
              <a:off x="2461692" y="982844"/>
              <a:ext cx="751633" cy="8427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Agency FB" panose="020B0503020202020204" pitchFamily="34" charset="0"/>
              </a:endParaRPr>
            </a:p>
          </p:txBody>
        </p:sp>
        <p:sp>
          <p:nvSpPr>
            <p:cNvPr id="123" name="文本框 9"/>
            <p:cNvSpPr txBox="1"/>
            <p:nvPr/>
          </p:nvSpPr>
          <p:spPr>
            <a:xfrm>
              <a:off x="2509979" y="1056157"/>
              <a:ext cx="655062" cy="7054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5993160" y="2224333"/>
            <a:ext cx="720002" cy="656486"/>
            <a:chOff x="2461691" y="2033848"/>
            <a:chExt cx="751634" cy="84278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5" name="矩形 124"/>
            <p:cNvSpPr/>
            <p:nvPr/>
          </p:nvSpPr>
          <p:spPr>
            <a:xfrm>
              <a:off x="2461691" y="2033848"/>
              <a:ext cx="751634" cy="842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Agency FB" panose="020B0503020202020204" pitchFamily="34" charset="0"/>
              </a:endParaRPr>
            </a:p>
          </p:txBody>
        </p:sp>
        <p:sp>
          <p:nvSpPr>
            <p:cNvPr id="126" name="文本框 10"/>
            <p:cNvSpPr txBox="1"/>
            <p:nvPr/>
          </p:nvSpPr>
          <p:spPr>
            <a:xfrm>
              <a:off x="2517933" y="2115334"/>
              <a:ext cx="639153" cy="7112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5993160" y="3149012"/>
            <a:ext cx="720002" cy="661835"/>
            <a:chOff x="2461691" y="3084852"/>
            <a:chExt cx="751634" cy="84278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8" name="矩形 127"/>
            <p:cNvSpPr/>
            <p:nvPr/>
          </p:nvSpPr>
          <p:spPr>
            <a:xfrm>
              <a:off x="2461691" y="3084852"/>
              <a:ext cx="751634" cy="842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Agency FB" panose="020B0503020202020204" pitchFamily="34" charset="0"/>
              </a:endParaRPr>
            </a:p>
          </p:txBody>
        </p:sp>
        <p:sp>
          <p:nvSpPr>
            <p:cNvPr id="129" name="文本框 11"/>
            <p:cNvSpPr txBox="1"/>
            <p:nvPr/>
          </p:nvSpPr>
          <p:spPr>
            <a:xfrm>
              <a:off x="2517933" y="3136256"/>
              <a:ext cx="639153" cy="70546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5993160" y="4075251"/>
            <a:ext cx="720002" cy="651356"/>
            <a:chOff x="2461691" y="4135857"/>
            <a:chExt cx="751634" cy="84278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1" name="矩形 130"/>
            <p:cNvSpPr/>
            <p:nvPr/>
          </p:nvSpPr>
          <p:spPr>
            <a:xfrm>
              <a:off x="2461691" y="4135857"/>
              <a:ext cx="751634" cy="8427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Agency FB" panose="020B0503020202020204" pitchFamily="34" charset="0"/>
              </a:endParaRPr>
            </a:p>
          </p:txBody>
        </p:sp>
        <p:sp>
          <p:nvSpPr>
            <p:cNvPr id="132" name="文本框 12"/>
            <p:cNvSpPr txBox="1"/>
            <p:nvPr/>
          </p:nvSpPr>
          <p:spPr>
            <a:xfrm>
              <a:off x="2533842" y="4189518"/>
              <a:ext cx="607333" cy="716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5993161" y="5000976"/>
            <a:ext cx="719998" cy="658348"/>
            <a:chOff x="2454894" y="5186859"/>
            <a:chExt cx="751632" cy="84278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4" name="矩形 133"/>
            <p:cNvSpPr/>
            <p:nvPr/>
          </p:nvSpPr>
          <p:spPr>
            <a:xfrm>
              <a:off x="2454894" y="5186859"/>
              <a:ext cx="751632" cy="842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Agency FB" panose="020B0503020202020204" pitchFamily="34" charset="0"/>
              </a:endParaRPr>
            </a:p>
          </p:txBody>
        </p:sp>
        <p:sp>
          <p:nvSpPr>
            <p:cNvPr id="135" name="文本框 13"/>
            <p:cNvSpPr txBox="1"/>
            <p:nvPr/>
          </p:nvSpPr>
          <p:spPr>
            <a:xfrm>
              <a:off x="2511131" y="5252057"/>
              <a:ext cx="639156" cy="7091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0" y="0"/>
            <a:ext cx="4680234" cy="6858000"/>
          </a:xfrm>
          <a:custGeom>
            <a:avLst/>
            <a:gdLst>
              <a:gd name="connsiteX0" fmla="*/ 0 w 4680234"/>
              <a:gd name="connsiteY0" fmla="*/ 0 h 6858000"/>
              <a:gd name="connsiteX1" fmla="*/ 4006288 w 4680234"/>
              <a:gd name="connsiteY1" fmla="*/ 0 h 6858000"/>
              <a:gd name="connsiteX2" fmla="*/ 4680234 w 4680234"/>
              <a:gd name="connsiteY2" fmla="*/ 3437752 h 6858000"/>
              <a:gd name="connsiteX3" fmla="*/ 4009719 w 4680234"/>
              <a:gd name="connsiteY3" fmla="*/ 6858000 h 6858000"/>
              <a:gd name="connsiteX4" fmla="*/ 0 w 468023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234" h="6858000">
                <a:moveTo>
                  <a:pt x="0" y="0"/>
                </a:moveTo>
                <a:lnTo>
                  <a:pt x="4006288" y="0"/>
                </a:lnTo>
                <a:lnTo>
                  <a:pt x="4680234" y="3437752"/>
                </a:lnTo>
                <a:lnTo>
                  <a:pt x="400971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143" r="-1069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0" y="-8340"/>
            <a:ext cx="4680234" cy="6858000"/>
          </a:xfrm>
          <a:custGeom>
            <a:avLst/>
            <a:gdLst>
              <a:gd name="connsiteX0" fmla="*/ 0 w 4680234"/>
              <a:gd name="connsiteY0" fmla="*/ 0 h 6858000"/>
              <a:gd name="connsiteX1" fmla="*/ 4006288 w 4680234"/>
              <a:gd name="connsiteY1" fmla="*/ 0 h 6858000"/>
              <a:gd name="connsiteX2" fmla="*/ 4680234 w 4680234"/>
              <a:gd name="connsiteY2" fmla="*/ 3437752 h 6858000"/>
              <a:gd name="connsiteX3" fmla="*/ 4009719 w 4680234"/>
              <a:gd name="connsiteY3" fmla="*/ 6858000 h 6858000"/>
              <a:gd name="connsiteX4" fmla="*/ 0 w 468023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234" h="6858000">
                <a:moveTo>
                  <a:pt x="0" y="0"/>
                </a:moveTo>
                <a:lnTo>
                  <a:pt x="4006288" y="0"/>
                </a:lnTo>
                <a:lnTo>
                  <a:pt x="4680234" y="3437752"/>
                </a:lnTo>
                <a:lnTo>
                  <a:pt x="4009719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/>
            <a:srcRect/>
            <a:stretch>
              <a:fillRect l="-4962" r="-49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rot="4734495">
            <a:off x="1752241" y="2093237"/>
            <a:ext cx="4922902" cy="540499"/>
          </a:xfrm>
          <a:custGeom>
            <a:avLst/>
            <a:gdLst>
              <a:gd name="connsiteX0" fmla="*/ 0 w 4922902"/>
              <a:gd name="connsiteY0" fmla="*/ 540499 h 540499"/>
              <a:gd name="connsiteX1" fmla="*/ 105961 w 4922902"/>
              <a:gd name="connsiteY1" fmla="*/ 0 h 540499"/>
              <a:gd name="connsiteX2" fmla="*/ 3597358 w 4922902"/>
              <a:gd name="connsiteY2" fmla="*/ 0 h 540499"/>
              <a:gd name="connsiteX3" fmla="*/ 4922902 w 4922902"/>
              <a:gd name="connsiteY3" fmla="*/ 540499 h 54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2902" h="540499">
                <a:moveTo>
                  <a:pt x="0" y="540499"/>
                </a:moveTo>
                <a:lnTo>
                  <a:pt x="105961" y="0"/>
                </a:lnTo>
                <a:lnTo>
                  <a:pt x="3597358" y="0"/>
                </a:lnTo>
                <a:lnTo>
                  <a:pt x="4922902" y="540499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rot="16865505" flipV="1">
            <a:off x="1752665" y="4224792"/>
            <a:ext cx="4921847" cy="540499"/>
          </a:xfrm>
          <a:custGeom>
            <a:avLst/>
            <a:gdLst>
              <a:gd name="connsiteX0" fmla="*/ 4921847 w 4921847"/>
              <a:gd name="connsiteY0" fmla="*/ 540499 h 540499"/>
              <a:gd name="connsiteX1" fmla="*/ 3596303 w 4921847"/>
              <a:gd name="connsiteY1" fmla="*/ 0 h 540499"/>
              <a:gd name="connsiteX2" fmla="*/ 105961 w 4921847"/>
              <a:gd name="connsiteY2" fmla="*/ 0 h 540499"/>
              <a:gd name="connsiteX3" fmla="*/ 0 w 4921847"/>
              <a:gd name="connsiteY3" fmla="*/ 540499 h 54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847" h="540499">
                <a:moveTo>
                  <a:pt x="4921847" y="540499"/>
                </a:moveTo>
                <a:lnTo>
                  <a:pt x="3596303" y="0"/>
                </a:lnTo>
                <a:lnTo>
                  <a:pt x="105961" y="0"/>
                </a:lnTo>
                <a:lnTo>
                  <a:pt x="0" y="540499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Text Placeholder 4"/>
          <p:cNvSpPr txBox="1">
            <a:spLocks/>
          </p:cNvSpPr>
          <p:nvPr/>
        </p:nvSpPr>
        <p:spPr>
          <a:xfrm>
            <a:off x="997004" y="1594404"/>
            <a:ext cx="1210564" cy="4093414"/>
          </a:xfrm>
          <a:prstGeom prst="rect">
            <a:avLst/>
          </a:prstGeom>
          <a:ln>
            <a:noFill/>
          </a:ln>
        </p:spPr>
        <p:txBody>
          <a:bodyPr wrap="none" lIns="91428" tIns="45713" rIns="91428" bIns="45713">
            <a:spAutoFit/>
          </a:bodyPr>
          <a:lstStyle>
            <a:defPPr>
              <a:defRPr lang="zh-CN"/>
            </a:defPPr>
            <a:lvl1pPr algn="ctr">
              <a:defRPr sz="8000" b="1"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  <a:gradFill>
                  <a:gsLst>
                    <a:gs pos="47000">
                      <a:schemeClr val="bg1">
                        <a:alpha val="80000"/>
                      </a:schemeClr>
                    </a:gs>
                    <a:gs pos="97000">
                      <a:schemeClr val="accent1">
                        <a:lumMod val="30000"/>
                        <a:lumOff val="70000"/>
                        <a:alpha val="1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n>
                  <a:noFill/>
                </a:ln>
              </a:rPr>
              <a:t>都</a:t>
            </a:r>
            <a:endParaRPr lang="en-US" altLang="zh-CN" dirty="0">
              <a:ln>
                <a:noFill/>
              </a:ln>
            </a:endParaRPr>
          </a:p>
          <a:p>
            <a:r>
              <a:rPr lang="zh-CN" altLang="en-US" dirty="0">
                <a:ln>
                  <a:noFill/>
                </a:ln>
              </a:rPr>
              <a:t>选</a:t>
            </a:r>
            <a:endParaRPr lang="en-US" altLang="zh-CN" dirty="0">
              <a:ln>
                <a:noFill/>
              </a:ln>
            </a:endParaRPr>
          </a:p>
          <a:p>
            <a:r>
              <a:rPr lang="en-US" altLang="zh-CN" sz="10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</a:t>
            </a:r>
            <a:endParaRPr lang="en-GB" sz="10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30282"/>
            <a:ext cx="1924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8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课堂示例：求证质数 </a:t>
            </a:r>
          </a:p>
        </p:txBody>
      </p:sp>
      <p:sp>
        <p:nvSpPr>
          <p:cNvPr id="39" name="TextBox 22"/>
          <p:cNvSpPr txBox="1"/>
          <p:nvPr/>
        </p:nvSpPr>
        <p:spPr>
          <a:xfrm>
            <a:off x="1343472" y="1631942"/>
            <a:ext cx="10585176" cy="426658"/>
          </a:xfrm>
          <a:prstGeom prst="rect">
            <a:avLst/>
          </a:prstGeom>
          <a:noFill/>
        </p:spPr>
        <p:txBody>
          <a:bodyPr wrap="square" lIns="87760" tIns="43880" rIns="87760" bIns="43880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质数，又称素数，指在大于</a:t>
            </a:r>
            <a:r>
              <a:rPr lang="en-US" altLang="zh-CN" sz="2000" dirty="0"/>
              <a:t>1</a:t>
            </a:r>
            <a:r>
              <a:rPr lang="zh-CN" altLang="en-US" sz="2000" dirty="0"/>
              <a:t>的自然数中，除了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该数自身</a:t>
            </a:r>
            <a:r>
              <a:rPr lang="zh-CN" altLang="en-US" sz="2000" dirty="0"/>
              <a:t>外，无法被其他自然数</a:t>
            </a:r>
            <a:r>
              <a:rPr lang="zh-CN" altLang="en-US" sz="2000" dirty="0">
                <a:solidFill>
                  <a:srgbClr val="FF0000"/>
                </a:solidFill>
              </a:rPr>
              <a:t>整除</a:t>
            </a:r>
            <a:r>
              <a:rPr lang="zh-CN" altLang="en-US" sz="2000" dirty="0"/>
              <a:t>的数。</a:t>
            </a:r>
            <a:endParaRPr lang="en-US" altLang="zh-CN" sz="2000" kern="0" noProof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57"/>
          <p:cNvSpPr txBox="1"/>
          <p:nvPr/>
        </p:nvSpPr>
        <p:spPr>
          <a:xfrm>
            <a:off x="839416" y="1014299"/>
            <a:ext cx="3961712" cy="830972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(prime Number)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66" y="78523"/>
            <a:ext cx="936345" cy="866794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AD2539C-E5BB-469D-98A1-ADF4AD9AD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336" y="3339669"/>
            <a:ext cx="3448312" cy="291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7DD0E1-4D91-4F7D-8925-A66C44CBA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468154"/>
            <a:ext cx="6840760" cy="4184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2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专业术语：集成开发环境 </a:t>
            </a:r>
            <a:r>
              <a:rPr lang="en-US" altLang="zh-CN" b="1" dirty="0">
                <a:solidFill>
                  <a:srgbClr val="404040"/>
                </a:solidFill>
              </a:rPr>
              <a:t>IDE</a:t>
            </a:r>
            <a:endParaRPr lang="zh-CN" altLang="en-US" b="1" dirty="0">
              <a:solidFill>
                <a:srgbClr val="40404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66" y="78523"/>
            <a:ext cx="936345" cy="8667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5D9F90D-9778-4900-8515-B890BF29A6E4}"/>
              </a:ext>
            </a:extLst>
          </p:cNvPr>
          <p:cNvSpPr txBox="1"/>
          <p:nvPr/>
        </p:nvSpPr>
        <p:spPr>
          <a:xfrm>
            <a:off x="925032" y="1172159"/>
            <a:ext cx="10653824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IDE(Integrated Development Environment</a:t>
            </a:r>
            <a:r>
              <a:rPr lang="zh-CN" altLang="en-US" sz="2400" b="0" i="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400" b="0" i="0" dirty="0">
                <a:solidFill>
                  <a:srgbClr val="B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一系列开发工具的组合套装</a:t>
            </a:r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0" i="0" dirty="0">
                <a:solidFill>
                  <a:srgbClr val="C4545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编辑器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：用来编写代码，并且给代码着色，以方便阅读；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代码提示器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：输入部分代码，即可提示全部代码，加速代码的编写过程；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调试器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：观察程序的每一个运行步骤，发现程序的逻辑或运行错误；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项目管理工具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：对程序涉及到的所有资源进行管理，包括源文件、图片、视频、第三方库等；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漂亮的</a:t>
            </a:r>
            <a:r>
              <a:rPr lang="zh-CN" altLang="en-US" sz="2400" dirty="0">
                <a:solidFill>
                  <a:srgbClr val="C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：各种按钮、面板、菜单、窗口等控件整齐排布，操作更方便。</a:t>
            </a:r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Code::Blocks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Dev C++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 err="1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 err="1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192041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专业术语：编译 </a:t>
            </a:r>
            <a:r>
              <a:rPr lang="en-US" altLang="zh-CN" b="1" dirty="0">
                <a:solidFill>
                  <a:srgbClr val="404040"/>
                </a:solidFill>
              </a:rPr>
              <a:t>Compile</a:t>
            </a:r>
            <a:r>
              <a:rPr lang="zh-CN" altLang="en-US" b="1" dirty="0">
                <a:solidFill>
                  <a:srgbClr val="404040"/>
                </a:solidFill>
              </a:rPr>
              <a:t> 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66" y="78523"/>
            <a:ext cx="936345" cy="8667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FCB338-98FD-4741-9766-A19A88DFB7F2}"/>
              </a:ext>
            </a:extLst>
          </p:cNvPr>
          <p:cNvSpPr txBox="1"/>
          <p:nvPr/>
        </p:nvSpPr>
        <p:spPr>
          <a:xfrm>
            <a:off x="815340" y="1341120"/>
            <a:ext cx="8732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自然语言示例：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总分（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）等于语文成绩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(X)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加上数学成绩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(Y)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B84B88F-9956-4E61-88EF-26F15D058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43" y="2276872"/>
            <a:ext cx="3930025" cy="156966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机器语言示例：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0000,0000,000000000001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0010,0000,000000000010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0001,0000,000000010000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477DF2-CC8F-41AB-8917-8489E1888767}"/>
              </a:ext>
            </a:extLst>
          </p:cNvPr>
          <p:cNvSpPr txBox="1"/>
          <p:nvPr/>
        </p:nvSpPr>
        <p:spPr>
          <a:xfrm>
            <a:off x="5515589" y="2276872"/>
            <a:ext cx="2329815" cy="1569660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 sz="2400" b="1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汇编语言示例：</a:t>
            </a:r>
            <a:endParaRPr lang="zh-CN" altLang="en-US" sz="2400" b="0" i="0" dirty="0">
              <a:solidFill>
                <a:srgbClr val="4D4D4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LOAD A, 1</a:t>
            </a:r>
          </a:p>
          <a:p>
            <a:pPr algn="l"/>
            <a:r>
              <a:rPr lang="en-US" altLang="zh-CN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A, 2</a:t>
            </a:r>
          </a:p>
          <a:p>
            <a:pPr algn="l"/>
            <a:r>
              <a:rPr lang="en-US" altLang="zh-CN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STORE A, 16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B11E7B-6529-4EE5-98E7-E3C189272D9A}"/>
              </a:ext>
            </a:extLst>
          </p:cNvPr>
          <p:cNvSpPr txBox="1"/>
          <p:nvPr/>
        </p:nvSpPr>
        <p:spPr>
          <a:xfrm>
            <a:off x="8704825" y="2276872"/>
            <a:ext cx="2503743" cy="830997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 sz="2400" b="1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高级语言示例：</a:t>
            </a:r>
            <a:endParaRPr lang="zh-CN" altLang="en-US" sz="2400" b="0" i="0" dirty="0">
              <a:solidFill>
                <a:srgbClr val="4D4D4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Z=X+Y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03EDF24C-330E-41B9-87EF-D98D81333C1F}"/>
              </a:ext>
            </a:extLst>
          </p:cNvPr>
          <p:cNvCxnSpPr>
            <a:stCxn id="11" idx="2"/>
            <a:endCxn id="9" idx="2"/>
          </p:cNvCxnSpPr>
          <p:nvPr/>
        </p:nvCxnSpPr>
        <p:spPr>
          <a:xfrm rot="5400000">
            <a:off x="5954596" y="-155570"/>
            <a:ext cx="738663" cy="7265541"/>
          </a:xfrm>
          <a:prstGeom prst="bentConnector3">
            <a:avLst>
              <a:gd name="adj1" fmla="val 22883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807BD4F-CAFC-42E9-A79B-DD8266ECB2C6}"/>
              </a:ext>
            </a:extLst>
          </p:cNvPr>
          <p:cNvSpPr txBox="1"/>
          <p:nvPr/>
        </p:nvSpPr>
        <p:spPr>
          <a:xfrm>
            <a:off x="4851221" y="4285160"/>
            <a:ext cx="2829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3B9D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en-US" altLang="zh-CN" sz="2800" dirty="0">
                <a:solidFill>
                  <a:srgbClr val="3B9D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Complier</a:t>
            </a:r>
            <a:endParaRPr lang="zh-CN" altLang="en-US" sz="2800" dirty="0">
              <a:solidFill>
                <a:srgbClr val="3B9D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6E5B5-331C-4222-B48E-DB40DDFEBCC1}"/>
              </a:ext>
            </a:extLst>
          </p:cNvPr>
          <p:cNvSpPr txBox="1"/>
          <p:nvPr/>
        </p:nvSpPr>
        <p:spPr>
          <a:xfrm>
            <a:off x="1506080" y="4937226"/>
            <a:ext cx="97024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识别代码中的词汇、句子以及各种特定的格式，并将他们转换成计算机能够识别的二进制形式，这个过程称为</a:t>
            </a:r>
            <a:r>
              <a:rPr lang="zh-CN" altLang="en-US" sz="2400" b="0" i="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编译（</a:t>
            </a:r>
            <a:r>
              <a:rPr lang="en-US" altLang="zh-CN" sz="2400" b="0" i="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Compile</a:t>
            </a:r>
            <a:r>
              <a:rPr lang="zh-CN" altLang="en-US" sz="2400" b="0" i="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8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img.ibtimes.com/www/data/images/full/2011/04/20/90753-5-san-diego-californi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r="10248"/>
          <a:stretch/>
        </p:blipFill>
        <p:spPr bwMode="auto">
          <a:xfrm>
            <a:off x="-1" y="0"/>
            <a:ext cx="12192001" cy="68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09600" y="6408737"/>
            <a:ext cx="2844800" cy="47625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C7233F2-7E6E-4A1C-92C1-C20B2EE78C68}" type="datetime1">
              <a:rPr lang="zh-CN" altLang="en-US" smtClean="0"/>
              <a:pPr>
                <a:defRPr/>
              </a:pPr>
              <a:t>2024/9/18</a:t>
            </a:fld>
            <a:endParaRPr lang="en-US" altLang="zh-CN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1372" y="188640"/>
            <a:ext cx="6912769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sz="3733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怎么学程序 ？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0" y="980728"/>
            <a:ext cx="863960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756269" y="6056784"/>
            <a:ext cx="345638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sz="3733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怎么学游泳？</a:t>
            </a:r>
            <a:r>
              <a:rPr lang="en-US" altLang="zh-CN" sz="3733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733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3552395" y="5877272"/>
            <a:ext cx="863960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226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C23CE66-FEA2-4B94-B0B9-A55CAA86FC6F}"/>
              </a:ext>
            </a:extLst>
          </p:cNvPr>
          <p:cNvSpPr txBox="1"/>
          <p:nvPr/>
        </p:nvSpPr>
        <p:spPr>
          <a:xfrm>
            <a:off x="335360" y="430855"/>
            <a:ext cx="1101722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要写出一个好的程序，并不需要关注语言的每一个细节。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永远不要放弃，在错误中学习，但是学会寻求帮助。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学会制定小目标，在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的时间和步骤里，能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达到的才是有效的目标！</a:t>
            </a: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01341"/>
            <a:ext cx="9744405" cy="356659"/>
          </a:xfrm>
          <a:prstGeom prst="rect">
            <a:avLst/>
          </a:prstGeom>
          <a:solidFill>
            <a:srgbClr val="DB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矩形 4"/>
          <p:cNvSpPr/>
          <p:nvPr/>
        </p:nvSpPr>
        <p:spPr>
          <a:xfrm>
            <a:off x="9744409" y="6501341"/>
            <a:ext cx="2450329" cy="356659"/>
          </a:xfrm>
          <a:prstGeom prst="rect">
            <a:avLst/>
          </a:prstGeom>
          <a:solidFill>
            <a:srgbClr val="DFD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9543565" y="6494765"/>
            <a:ext cx="96011" cy="356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cxnSp>
        <p:nvCxnSpPr>
          <p:cNvPr id="10" name="直接连接符 9"/>
          <p:cNvCxnSpPr/>
          <p:nvPr/>
        </p:nvCxnSpPr>
        <p:spPr>
          <a:xfrm>
            <a:off x="335360" y="932723"/>
            <a:ext cx="5856651" cy="0"/>
          </a:xfrm>
          <a:prstGeom prst="line">
            <a:avLst/>
          </a:prstGeom>
          <a:ln>
            <a:solidFill>
              <a:srgbClr val="DFD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83243" y="1892831"/>
            <a:ext cx="0" cy="3685004"/>
          </a:xfrm>
          <a:prstGeom prst="line">
            <a:avLst/>
          </a:prstGeom>
          <a:ln>
            <a:solidFill>
              <a:srgbClr val="DFD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683243" y="5575617"/>
            <a:ext cx="4213291" cy="0"/>
          </a:xfrm>
          <a:prstGeom prst="line">
            <a:avLst/>
          </a:prstGeom>
          <a:ln>
            <a:solidFill>
              <a:srgbClr val="DFD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469952" y="1892829"/>
            <a:ext cx="4213291" cy="0"/>
          </a:xfrm>
          <a:prstGeom prst="line">
            <a:avLst/>
          </a:prstGeom>
          <a:ln>
            <a:solidFill>
              <a:srgbClr val="DFD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91" y="1613458"/>
            <a:ext cx="3692128" cy="369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1D24661D-27F3-4B35-B228-B07DA9D5E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0" b="38237"/>
          <a:stretch/>
        </p:blipFill>
        <p:spPr bwMode="auto">
          <a:xfrm>
            <a:off x="1236531" y="2207963"/>
            <a:ext cx="3816424" cy="273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938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b="1" dirty="0">
                <a:solidFill>
                  <a:srgbClr val="404040"/>
                </a:solidFill>
              </a:rPr>
              <a:t>课后自我练习</a:t>
            </a:r>
          </a:p>
        </p:txBody>
      </p:sp>
      <p:sp>
        <p:nvSpPr>
          <p:cNvPr id="35" name="椭圆 40"/>
          <p:cNvSpPr>
            <a:spLocks/>
          </p:cNvSpPr>
          <p:nvPr/>
        </p:nvSpPr>
        <p:spPr>
          <a:xfrm rot="5400000">
            <a:off x="6612294" y="-1911828"/>
            <a:ext cx="971090" cy="70442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3"/>
          </a:p>
        </p:txBody>
      </p:sp>
      <p:sp>
        <p:nvSpPr>
          <p:cNvPr id="36" name="椭圆 51"/>
          <p:cNvSpPr>
            <a:spLocks/>
          </p:cNvSpPr>
          <p:nvPr/>
        </p:nvSpPr>
        <p:spPr>
          <a:xfrm rot="5400000">
            <a:off x="6615972" y="-199033"/>
            <a:ext cx="971090" cy="70442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45"/>
          </a:p>
        </p:txBody>
      </p:sp>
      <p:sp>
        <p:nvSpPr>
          <p:cNvPr id="37" name="椭圆 54"/>
          <p:cNvSpPr>
            <a:spLocks/>
          </p:cNvSpPr>
          <p:nvPr/>
        </p:nvSpPr>
        <p:spPr>
          <a:xfrm rot="5400000">
            <a:off x="6612293" y="1743338"/>
            <a:ext cx="971090" cy="70442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45"/>
          </a:p>
        </p:txBody>
      </p:sp>
      <p:sp>
        <p:nvSpPr>
          <p:cNvPr id="54" name="文本框 23"/>
          <p:cNvSpPr txBox="1"/>
          <p:nvPr/>
        </p:nvSpPr>
        <p:spPr>
          <a:xfrm>
            <a:off x="4449966" y="1296650"/>
            <a:ext cx="5830525" cy="724792"/>
          </a:xfrm>
          <a:prstGeom prst="rect">
            <a:avLst/>
          </a:prstGeom>
          <a:noFill/>
        </p:spPr>
        <p:txBody>
          <a:bodyPr wrap="square" lIns="108183" tIns="54091" rIns="108183" bIns="54091" rtlCol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本地安装一个匹配个人电脑的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能正确输出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 World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23"/>
          <p:cNvSpPr txBox="1"/>
          <p:nvPr/>
        </p:nvSpPr>
        <p:spPr>
          <a:xfrm>
            <a:off x="4494818" y="2880410"/>
            <a:ext cx="5448555" cy="847902"/>
          </a:xfrm>
          <a:prstGeom prst="rect">
            <a:avLst/>
          </a:prstGeom>
          <a:noFill/>
        </p:spPr>
        <p:txBody>
          <a:bodyPr wrap="square" lIns="108183" tIns="54091" rIns="108183" bIns="54091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编辑编译运行课堂示例，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熟悉基本流程（选做）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23"/>
          <p:cNvSpPr txBox="1"/>
          <p:nvPr/>
        </p:nvSpPr>
        <p:spPr>
          <a:xfrm>
            <a:off x="4449966" y="5043221"/>
            <a:ext cx="5728029" cy="478570"/>
          </a:xfrm>
          <a:prstGeom prst="rect">
            <a:avLst/>
          </a:prstGeom>
          <a:noFill/>
        </p:spPr>
        <p:txBody>
          <a:bodyPr wrap="square" lIns="108183" tIns="54091" rIns="108183" bIns="54091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顺利登录希冀平台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1633498" y="1255905"/>
            <a:ext cx="2614220" cy="7087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1640522" y="2967800"/>
            <a:ext cx="2614220" cy="7087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1640197" y="4912380"/>
            <a:ext cx="2614220" cy="7087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47"/>
          <p:cNvSpPr>
            <a:spLocks noChangeArrowheads="1"/>
          </p:cNvSpPr>
          <p:nvPr/>
        </p:nvSpPr>
        <p:spPr bwMode="auto">
          <a:xfrm>
            <a:off x="2130343" y="1247893"/>
            <a:ext cx="834032" cy="72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183" tIns="54091" rIns="108183" bIns="54091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7F7F7F"/>
                </a:solidFill>
                <a:latin typeface="Bebas Neue Regular" panose="00000500000000000000" pitchFamily="50" charset="0"/>
                <a:ea typeface="微软雅黑" pitchFamily="34" charset="-122"/>
                <a:sym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rgbClr val="7F7F7F"/>
              </a:solidFill>
              <a:latin typeface="Bebas Neue Regular" panose="00000500000000000000" pitchFamily="50" charset="0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文本框 48"/>
          <p:cNvSpPr>
            <a:spLocks noChangeArrowheads="1"/>
          </p:cNvSpPr>
          <p:nvPr/>
        </p:nvSpPr>
        <p:spPr bwMode="auto">
          <a:xfrm>
            <a:off x="2122195" y="2959787"/>
            <a:ext cx="834032" cy="72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183" tIns="54091" rIns="108183" bIns="54091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404040"/>
                </a:solidFill>
                <a:latin typeface="Bebas Neue Regular" panose="00000500000000000000" pitchFamily="50" charset="0"/>
                <a:ea typeface="微软雅黑" pitchFamily="34" charset="-122"/>
                <a:sym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rgbClr val="404040"/>
              </a:solidFill>
              <a:latin typeface="Bebas Neue Regular" panose="00000500000000000000" pitchFamily="50" charset="0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文本框 49"/>
          <p:cNvSpPr>
            <a:spLocks noChangeArrowheads="1"/>
          </p:cNvSpPr>
          <p:nvPr/>
        </p:nvSpPr>
        <p:spPr bwMode="auto">
          <a:xfrm>
            <a:off x="2121870" y="4904367"/>
            <a:ext cx="834032" cy="72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183" tIns="54091" rIns="108183" bIns="54091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7F7F7F"/>
                </a:solidFill>
                <a:latin typeface="Bebas Neue Regular" panose="00000500000000000000" pitchFamily="50" charset="0"/>
                <a:ea typeface="微软雅黑" pitchFamily="34" charset="-122"/>
                <a:sym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rgbClr val="7F7F7F"/>
              </a:solidFill>
              <a:latin typeface="Bebas Neue Regular" panose="00000500000000000000" pitchFamily="50" charset="0"/>
              <a:ea typeface="微软雅黑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088443" y="1409569"/>
            <a:ext cx="401442" cy="401440"/>
            <a:chOff x="1028415" y="2189340"/>
            <a:chExt cx="216024" cy="216024"/>
          </a:xfrm>
          <a:noFill/>
        </p:grpSpPr>
        <p:sp>
          <p:nvSpPr>
            <p:cNvPr id="75" name="椭圆 74"/>
            <p:cNvSpPr/>
            <p:nvPr/>
          </p:nvSpPr>
          <p:spPr>
            <a:xfrm>
              <a:off x="1028415" y="2189340"/>
              <a:ext cx="216024" cy="216024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5"/>
            </a:p>
          </p:txBody>
        </p:sp>
        <p:sp>
          <p:nvSpPr>
            <p:cNvPr id="76" name="等腰三角形 75"/>
            <p:cNvSpPr/>
            <p:nvPr/>
          </p:nvSpPr>
          <p:spPr>
            <a:xfrm rot="5400000">
              <a:off x="1088007" y="2254490"/>
              <a:ext cx="139698" cy="8572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5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095467" y="3121463"/>
            <a:ext cx="401442" cy="401440"/>
            <a:chOff x="1028415" y="2189340"/>
            <a:chExt cx="216024" cy="216024"/>
          </a:xfrm>
          <a:noFill/>
        </p:grpSpPr>
        <p:sp>
          <p:nvSpPr>
            <p:cNvPr id="78" name="椭圆 77"/>
            <p:cNvSpPr/>
            <p:nvPr/>
          </p:nvSpPr>
          <p:spPr>
            <a:xfrm>
              <a:off x="1028415" y="2189340"/>
              <a:ext cx="216024" cy="216024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5"/>
            </a:p>
          </p:txBody>
        </p:sp>
        <p:sp>
          <p:nvSpPr>
            <p:cNvPr id="88" name="等腰三角形 87"/>
            <p:cNvSpPr/>
            <p:nvPr/>
          </p:nvSpPr>
          <p:spPr>
            <a:xfrm rot="5400000">
              <a:off x="1088007" y="2254490"/>
              <a:ext cx="139698" cy="8572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5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095142" y="5066043"/>
            <a:ext cx="401442" cy="401440"/>
            <a:chOff x="1028415" y="2189340"/>
            <a:chExt cx="216024" cy="216024"/>
          </a:xfrm>
          <a:noFill/>
        </p:grpSpPr>
        <p:sp>
          <p:nvSpPr>
            <p:cNvPr id="90" name="椭圆 89"/>
            <p:cNvSpPr/>
            <p:nvPr/>
          </p:nvSpPr>
          <p:spPr>
            <a:xfrm>
              <a:off x="1028415" y="2189340"/>
              <a:ext cx="216024" cy="216024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5"/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1088007" y="2254490"/>
              <a:ext cx="139698" cy="8572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5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655" y="5975198"/>
            <a:ext cx="936345" cy="86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983432" y="1196752"/>
            <a:ext cx="7416824" cy="489654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>
                <a:gd name="adj" fmla="val 49844"/>
              </a:avLst>
            </a:prstTxWarp>
            <a:spAutoFit/>
          </a:bodyPr>
          <a:lstStyle/>
          <a:p>
            <a:pPr marL="720000"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/>
                </a:solidFill>
                <a:latin typeface="Comic Sans MS" panose="030F0702030302020204" pitchFamily="66" charset="0"/>
                <a:ea typeface="微软雅黑"/>
              </a:rPr>
              <a:t>Say Hello to</a:t>
            </a:r>
          </a:p>
          <a:p>
            <a:pPr marL="720000"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微软雅黑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微软雅黑"/>
                <a:cs typeface="+mn-cs"/>
              </a:rPr>
              <a:t>omputable Future</a:t>
            </a:r>
            <a:endParaRPr lang="en-US" altLang="zh-CN" dirty="0">
              <a:solidFill>
                <a:srgbClr val="FFFFFF"/>
              </a:solidFill>
              <a:latin typeface="Comic Sans MS" panose="030F0702030302020204" pitchFamily="66" charset="0"/>
              <a:ea typeface="微软雅黑"/>
            </a:endParaRPr>
          </a:p>
          <a:p>
            <a:pPr marL="720000"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微软雅黑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微软雅黑"/>
                <a:cs typeface="+mn-cs"/>
              </a:rPr>
              <a:t>pp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微软雅黑"/>
                <a:cs typeface="+mn-cs"/>
              </a:rPr>
              <a:t> Language</a:t>
            </a:r>
          </a:p>
          <a:p>
            <a:pPr marL="720000"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微软雅黑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微软雅黑"/>
                <a:cs typeface="+mn-cs"/>
              </a:rPr>
              <a:t>oding World</a:t>
            </a:r>
            <a:endParaRPr kumimoji="0" lang="zh-CN" altLang="en-US" sz="2400" b="0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30282"/>
            <a:ext cx="1924050" cy="6000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C8F843-68D6-58A8-9B02-7D0987E63966}"/>
              </a:ext>
            </a:extLst>
          </p:cNvPr>
          <p:cNvSpPr txBox="1"/>
          <p:nvPr/>
        </p:nvSpPr>
        <p:spPr>
          <a:xfrm>
            <a:off x="6960096" y="3882035"/>
            <a:ext cx="4896544" cy="2677656"/>
          </a:xfrm>
          <a:prstGeom prst="rect">
            <a:avLst/>
          </a:prstGeom>
          <a:noFill/>
          <a:ln>
            <a:noFill/>
            <a:prstDash val="dashDot"/>
          </a:ln>
          <a:effectLst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Comic Sans MS" panose="030F0702030302020204" pitchFamily="66" charset="0"/>
              </a:rPr>
              <a:t>Everybody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should learn </a:t>
            </a:r>
            <a:r>
              <a:rPr lang="en-US" altLang="zh-CN" dirty="0">
                <a:solidFill>
                  <a:srgbClr val="FFFF00"/>
                </a:solidFill>
                <a:latin typeface="Comic Sans MS" panose="030F0702030302020204" pitchFamily="66" charset="0"/>
              </a:rPr>
              <a:t>how to program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a computer…</a:t>
            </a:r>
          </a:p>
          <a:p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because it teaches you </a:t>
            </a:r>
            <a:r>
              <a:rPr lang="en-US" altLang="zh-CN" dirty="0">
                <a:solidFill>
                  <a:srgbClr val="FFFF00"/>
                </a:solidFill>
                <a:latin typeface="Comic Sans MS" panose="030F0702030302020204" pitchFamily="66" charset="0"/>
              </a:rPr>
              <a:t>how to think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It should be something </a:t>
            </a:r>
            <a:r>
              <a:rPr lang="en-US" altLang="zh-CN" dirty="0">
                <a:solidFill>
                  <a:srgbClr val="FFFF00"/>
                </a:solidFill>
                <a:latin typeface="Comic Sans MS" panose="030F0702030302020204" pitchFamily="66" charset="0"/>
              </a:rPr>
              <a:t>everybody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takes in </a:t>
            </a:r>
            <a:r>
              <a:rPr lang="en-US" altLang="zh-CN" dirty="0">
                <a:solidFill>
                  <a:srgbClr val="FFFF00"/>
                </a:solidFill>
                <a:latin typeface="Comic Sans MS" panose="030F0702030302020204" pitchFamily="66" charset="0"/>
              </a:rPr>
              <a:t>a year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…</a:t>
            </a:r>
          </a:p>
          <a:p>
            <a:pPr algn="r"/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-</a:t>
            </a:r>
            <a:r>
              <a:rPr lang="en-US" altLang="zh-CN" dirty="0" err="1">
                <a:solidFill>
                  <a:schemeClr val="bg1"/>
                </a:solidFill>
                <a:latin typeface="Comic Sans MS" panose="030F0702030302020204" pitchFamily="66" charset="0"/>
              </a:rPr>
              <a:t>Stev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Jobs</a:t>
            </a:r>
            <a:r>
              <a:rPr lang="zh-CN" alt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1995</a:t>
            </a:r>
            <a:endParaRPr lang="zh-CN" alt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1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3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9417" y="1497835"/>
            <a:ext cx="4464495" cy="236321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646" b="-35042"/>
            </a:stretch>
          </a:blipFill>
          <a:ln w="889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03912" y="1497835"/>
            <a:ext cx="5848424" cy="2363213"/>
          </a:xfrm>
          <a:prstGeom prst="rect">
            <a:avLst/>
          </a:prstGeom>
          <a:solidFill>
            <a:srgbClr val="7F7F7F"/>
          </a:solidFill>
          <a:ln w="889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303912" y="1497835"/>
            <a:ext cx="792088" cy="2363213"/>
          </a:xfrm>
          <a:prstGeom prst="rect">
            <a:avLst/>
          </a:prstGeom>
          <a:solidFill>
            <a:srgbClr val="404040"/>
          </a:solidFill>
          <a:ln w="889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学习目标：通过编程解决问题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6367949" y="1613316"/>
            <a:ext cx="2200359" cy="2132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入门级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基础性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实践型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860718" y="4699625"/>
            <a:ext cx="244483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2000" b="1" cap="all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学习一门编程语言</a:t>
            </a:r>
            <a:endParaRPr lang="en-US" altLang="zh-CN" sz="2000" b="1" cap="all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879917" y="4725920"/>
            <a:ext cx="244483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2000" b="1" cap="all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掌握一款</a:t>
            </a:r>
            <a:r>
              <a:rPr lang="en-US" altLang="zh-CN" sz="2000" b="1" cap="all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IDE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8702956" y="4725920"/>
            <a:ext cx="244483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2000" b="1" cap="all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应用两种编程方法</a:t>
            </a:r>
            <a:endParaRPr lang="en-US" altLang="zh-CN" sz="2000" b="1" cap="all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0" name="Freeform 124"/>
          <p:cNvSpPr>
            <a:spLocks noEditPoints="1"/>
          </p:cNvSpPr>
          <p:nvPr/>
        </p:nvSpPr>
        <p:spPr bwMode="auto">
          <a:xfrm>
            <a:off x="2083136" y="4157716"/>
            <a:ext cx="392320" cy="392320"/>
          </a:xfrm>
          <a:custGeom>
            <a:avLst/>
            <a:gdLst>
              <a:gd name="T0" fmla="*/ 101 w 140"/>
              <a:gd name="T1" fmla="*/ 21 h 140"/>
              <a:gd name="T2" fmla="*/ 117 w 140"/>
              <a:gd name="T3" fmla="*/ 5 h 140"/>
              <a:gd name="T4" fmla="*/ 119 w 140"/>
              <a:gd name="T5" fmla="*/ 6 h 140"/>
              <a:gd name="T6" fmla="*/ 120 w 140"/>
              <a:gd name="T7" fmla="*/ 20 h 140"/>
              <a:gd name="T8" fmla="*/ 134 w 140"/>
              <a:gd name="T9" fmla="*/ 22 h 140"/>
              <a:gd name="T10" fmla="*/ 135 w 140"/>
              <a:gd name="T11" fmla="*/ 24 h 140"/>
              <a:gd name="T12" fmla="*/ 120 w 140"/>
              <a:gd name="T13" fmla="*/ 39 h 140"/>
              <a:gd name="T14" fmla="*/ 116 w 140"/>
              <a:gd name="T15" fmla="*/ 40 h 140"/>
              <a:gd name="T16" fmla="*/ 107 w 140"/>
              <a:gd name="T17" fmla="*/ 39 h 140"/>
              <a:gd name="T18" fmla="*/ 80 w 140"/>
              <a:gd name="T19" fmla="*/ 66 h 140"/>
              <a:gd name="T20" fmla="*/ 78 w 140"/>
              <a:gd name="T21" fmla="*/ 79 h 140"/>
              <a:gd name="T22" fmla="*/ 61 w 140"/>
              <a:gd name="T23" fmla="*/ 79 h 140"/>
              <a:gd name="T24" fmla="*/ 61 w 140"/>
              <a:gd name="T25" fmla="*/ 62 h 140"/>
              <a:gd name="T26" fmla="*/ 75 w 140"/>
              <a:gd name="T27" fmla="*/ 60 h 140"/>
              <a:gd name="T28" fmla="*/ 101 w 140"/>
              <a:gd name="T29" fmla="*/ 34 h 140"/>
              <a:gd name="T30" fmla="*/ 100 w 140"/>
              <a:gd name="T31" fmla="*/ 25 h 140"/>
              <a:gd name="T32" fmla="*/ 101 w 140"/>
              <a:gd name="T33" fmla="*/ 21 h 140"/>
              <a:gd name="T34" fmla="*/ 130 w 140"/>
              <a:gd name="T35" fmla="*/ 34 h 140"/>
              <a:gd name="T36" fmla="*/ 122 w 140"/>
              <a:gd name="T37" fmla="*/ 42 h 140"/>
              <a:gd name="T38" fmla="*/ 118 w 140"/>
              <a:gd name="T39" fmla="*/ 44 h 140"/>
              <a:gd name="T40" fmla="*/ 124 w 140"/>
              <a:gd name="T41" fmla="*/ 70 h 140"/>
              <a:gd name="T42" fmla="*/ 70 w 140"/>
              <a:gd name="T43" fmla="*/ 125 h 140"/>
              <a:gd name="T44" fmla="*/ 15 w 140"/>
              <a:gd name="T45" fmla="*/ 70 h 140"/>
              <a:gd name="T46" fmla="*/ 70 w 140"/>
              <a:gd name="T47" fmla="*/ 16 h 140"/>
              <a:gd name="T48" fmla="*/ 96 w 140"/>
              <a:gd name="T49" fmla="*/ 23 h 140"/>
              <a:gd name="T50" fmla="*/ 99 w 140"/>
              <a:gd name="T51" fmla="*/ 18 h 140"/>
              <a:gd name="T52" fmla="*/ 106 w 140"/>
              <a:gd name="T53" fmla="*/ 11 h 140"/>
              <a:gd name="T54" fmla="*/ 70 w 140"/>
              <a:gd name="T55" fmla="*/ 0 h 140"/>
              <a:gd name="T56" fmla="*/ 0 w 140"/>
              <a:gd name="T57" fmla="*/ 70 h 140"/>
              <a:gd name="T58" fmla="*/ 70 w 140"/>
              <a:gd name="T59" fmla="*/ 140 h 140"/>
              <a:gd name="T60" fmla="*/ 140 w 140"/>
              <a:gd name="T61" fmla="*/ 70 h 140"/>
              <a:gd name="T62" fmla="*/ 130 w 140"/>
              <a:gd name="T63" fmla="*/ 34 h 140"/>
              <a:gd name="T64" fmla="*/ 70 w 140"/>
              <a:gd name="T65" fmla="*/ 47 h 140"/>
              <a:gd name="T66" fmla="*/ 80 w 140"/>
              <a:gd name="T67" fmla="*/ 49 h 140"/>
              <a:gd name="T68" fmla="*/ 93 w 140"/>
              <a:gd name="T69" fmla="*/ 37 h 140"/>
              <a:gd name="T70" fmla="*/ 70 w 140"/>
              <a:gd name="T71" fmla="*/ 29 h 140"/>
              <a:gd name="T72" fmla="*/ 29 w 140"/>
              <a:gd name="T73" fmla="*/ 70 h 140"/>
              <a:gd name="T74" fmla="*/ 70 w 140"/>
              <a:gd name="T75" fmla="*/ 111 h 140"/>
              <a:gd name="T76" fmla="*/ 111 w 140"/>
              <a:gd name="T77" fmla="*/ 70 h 140"/>
              <a:gd name="T78" fmla="*/ 104 w 140"/>
              <a:gd name="T79" fmla="*/ 48 h 140"/>
              <a:gd name="T80" fmla="*/ 91 w 140"/>
              <a:gd name="T81" fmla="*/ 61 h 140"/>
              <a:gd name="T82" fmla="*/ 93 w 140"/>
              <a:gd name="T83" fmla="*/ 70 h 140"/>
              <a:gd name="T84" fmla="*/ 70 w 140"/>
              <a:gd name="T85" fmla="*/ 94 h 140"/>
              <a:gd name="T86" fmla="*/ 46 w 140"/>
              <a:gd name="T87" fmla="*/ 70 h 140"/>
              <a:gd name="T88" fmla="*/ 70 w 140"/>
              <a:gd name="T89" fmla="*/ 4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01" y="21"/>
                </a:moveTo>
                <a:cubicBezTo>
                  <a:pt x="117" y="5"/>
                  <a:pt x="117" y="5"/>
                  <a:pt x="117" y="5"/>
                </a:cubicBezTo>
                <a:cubicBezTo>
                  <a:pt x="118" y="5"/>
                  <a:pt x="118" y="5"/>
                  <a:pt x="119" y="6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6" y="22"/>
                  <a:pt x="136" y="23"/>
                  <a:pt x="135" y="24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19" y="40"/>
                  <a:pt x="117" y="40"/>
                  <a:pt x="116" y="40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80" y="66"/>
                  <a:pt x="80" y="66"/>
                  <a:pt x="80" y="66"/>
                </a:cubicBezTo>
                <a:cubicBezTo>
                  <a:pt x="82" y="70"/>
                  <a:pt x="82" y="75"/>
                  <a:pt x="78" y="79"/>
                </a:cubicBezTo>
                <a:cubicBezTo>
                  <a:pt x="73" y="84"/>
                  <a:pt x="66" y="84"/>
                  <a:pt x="61" y="79"/>
                </a:cubicBezTo>
                <a:cubicBezTo>
                  <a:pt x="57" y="74"/>
                  <a:pt x="57" y="67"/>
                  <a:pt x="61" y="62"/>
                </a:cubicBezTo>
                <a:cubicBezTo>
                  <a:pt x="65" y="59"/>
                  <a:pt x="70" y="58"/>
                  <a:pt x="75" y="60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3"/>
                  <a:pt x="101" y="22"/>
                  <a:pt x="101" y="21"/>
                </a:cubicBezTo>
                <a:close/>
                <a:moveTo>
                  <a:pt x="130" y="34"/>
                </a:moveTo>
                <a:cubicBezTo>
                  <a:pt x="122" y="42"/>
                  <a:pt x="122" y="42"/>
                  <a:pt x="122" y="42"/>
                </a:cubicBezTo>
                <a:cubicBezTo>
                  <a:pt x="121" y="43"/>
                  <a:pt x="119" y="44"/>
                  <a:pt x="118" y="44"/>
                </a:cubicBezTo>
                <a:cubicBezTo>
                  <a:pt x="122" y="52"/>
                  <a:pt x="124" y="61"/>
                  <a:pt x="124" y="70"/>
                </a:cubicBezTo>
                <a:cubicBezTo>
                  <a:pt x="124" y="100"/>
                  <a:pt x="100" y="125"/>
                  <a:pt x="70" y="125"/>
                </a:cubicBezTo>
                <a:cubicBezTo>
                  <a:pt x="40" y="125"/>
                  <a:pt x="15" y="100"/>
                  <a:pt x="15" y="70"/>
                </a:cubicBezTo>
                <a:cubicBezTo>
                  <a:pt x="15" y="40"/>
                  <a:pt x="40" y="16"/>
                  <a:pt x="70" y="16"/>
                </a:cubicBezTo>
                <a:cubicBezTo>
                  <a:pt x="79" y="16"/>
                  <a:pt x="88" y="18"/>
                  <a:pt x="96" y="23"/>
                </a:cubicBezTo>
                <a:cubicBezTo>
                  <a:pt x="97" y="21"/>
                  <a:pt x="98" y="19"/>
                  <a:pt x="99" y="18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96" y="4"/>
                  <a:pt x="83" y="0"/>
                  <a:pt x="70" y="0"/>
                </a:cubicBezTo>
                <a:cubicBezTo>
                  <a:pt x="31" y="0"/>
                  <a:pt x="0" y="32"/>
                  <a:pt x="0" y="70"/>
                </a:cubicBezTo>
                <a:cubicBezTo>
                  <a:pt x="0" y="109"/>
                  <a:pt x="31" y="140"/>
                  <a:pt x="70" y="140"/>
                </a:cubicBezTo>
                <a:cubicBezTo>
                  <a:pt x="108" y="140"/>
                  <a:pt x="140" y="109"/>
                  <a:pt x="140" y="70"/>
                </a:cubicBezTo>
                <a:cubicBezTo>
                  <a:pt x="140" y="57"/>
                  <a:pt x="136" y="45"/>
                  <a:pt x="130" y="34"/>
                </a:cubicBezTo>
                <a:close/>
                <a:moveTo>
                  <a:pt x="70" y="47"/>
                </a:moveTo>
                <a:cubicBezTo>
                  <a:pt x="73" y="47"/>
                  <a:pt x="77" y="48"/>
                  <a:pt x="80" y="49"/>
                </a:cubicBezTo>
                <a:cubicBezTo>
                  <a:pt x="93" y="37"/>
                  <a:pt x="93" y="37"/>
                  <a:pt x="93" y="37"/>
                </a:cubicBezTo>
                <a:cubicBezTo>
                  <a:pt x="86" y="32"/>
                  <a:pt x="78" y="29"/>
                  <a:pt x="70" y="29"/>
                </a:cubicBezTo>
                <a:cubicBezTo>
                  <a:pt x="47" y="29"/>
                  <a:pt x="29" y="48"/>
                  <a:pt x="29" y="70"/>
                </a:cubicBezTo>
                <a:cubicBezTo>
                  <a:pt x="29" y="93"/>
                  <a:pt x="47" y="111"/>
                  <a:pt x="70" y="111"/>
                </a:cubicBezTo>
                <a:cubicBezTo>
                  <a:pt x="92" y="111"/>
                  <a:pt x="111" y="93"/>
                  <a:pt x="111" y="70"/>
                </a:cubicBezTo>
                <a:cubicBezTo>
                  <a:pt x="111" y="62"/>
                  <a:pt x="108" y="54"/>
                  <a:pt x="104" y="48"/>
                </a:cubicBezTo>
                <a:cubicBezTo>
                  <a:pt x="91" y="61"/>
                  <a:pt x="91" y="61"/>
                  <a:pt x="91" y="61"/>
                </a:cubicBezTo>
                <a:cubicBezTo>
                  <a:pt x="92" y="64"/>
                  <a:pt x="93" y="67"/>
                  <a:pt x="93" y="70"/>
                </a:cubicBezTo>
                <a:cubicBezTo>
                  <a:pt x="93" y="83"/>
                  <a:pt x="83" y="94"/>
                  <a:pt x="70" y="94"/>
                </a:cubicBezTo>
                <a:cubicBezTo>
                  <a:pt x="57" y="94"/>
                  <a:pt x="46" y="83"/>
                  <a:pt x="46" y="70"/>
                </a:cubicBezTo>
                <a:cubicBezTo>
                  <a:pt x="46" y="57"/>
                  <a:pt x="57" y="47"/>
                  <a:pt x="70" y="4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941073" y="1497835"/>
            <a:ext cx="380795" cy="2363213"/>
          </a:xfrm>
          <a:prstGeom prst="rect">
            <a:avLst/>
          </a:prstGeom>
          <a:solidFill>
            <a:srgbClr val="404040">
              <a:alpha val="50000"/>
            </a:srgbClr>
          </a:solidFill>
          <a:ln w="889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92" y="83938"/>
            <a:ext cx="936345" cy="866794"/>
          </a:xfrm>
          <a:prstGeom prst="rect">
            <a:avLst/>
          </a:prstGeom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9D806862-9EAD-4E11-80DD-D1F7D61558A3}"/>
              </a:ext>
            </a:extLst>
          </p:cNvPr>
          <p:cNvSpPr txBox="1"/>
          <p:nvPr/>
        </p:nvSpPr>
        <p:spPr>
          <a:xfrm>
            <a:off x="9002223" y="1610672"/>
            <a:ext cx="1990322" cy="2132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敢动手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会动手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爱动手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38773E-0A43-41F1-9EEF-A45899AE0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669" y="5232617"/>
            <a:ext cx="1317600" cy="14820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0F47D2-3FB1-4957-B871-173BBA3193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78" t="3896" r="13040" b="7374"/>
          <a:stretch/>
        </p:blipFill>
        <p:spPr>
          <a:xfrm>
            <a:off x="5096113" y="5136289"/>
            <a:ext cx="1317600" cy="15997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DD3E56-4623-4A0F-B58F-97320A23F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956" y="5267363"/>
            <a:ext cx="2271724" cy="1317600"/>
          </a:xfrm>
          <a:prstGeom prst="rect">
            <a:avLst/>
          </a:prstGeom>
        </p:spPr>
      </p:pic>
      <p:pic>
        <p:nvPicPr>
          <p:cNvPr id="9" name="图形 8" descr="工具">
            <a:extLst>
              <a:ext uri="{FF2B5EF4-FFF2-40B4-BE49-F238E27FC236}">
                <a16:creationId xmlns:a16="http://schemas.microsoft.com/office/drawing/2014/main" id="{39E35E29-8A7F-4A60-8B6E-640135B15A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3214" y="4157716"/>
            <a:ext cx="392321" cy="392321"/>
          </a:xfrm>
          <a:prstGeom prst="rect">
            <a:avLst/>
          </a:prstGeom>
        </p:spPr>
      </p:pic>
      <p:pic>
        <p:nvPicPr>
          <p:cNvPr id="11" name="图形 10" descr="带齿轮的头部">
            <a:extLst>
              <a:ext uri="{FF2B5EF4-FFF2-40B4-BE49-F238E27FC236}">
                <a16:creationId xmlns:a16="http://schemas.microsoft.com/office/drawing/2014/main" id="{EB5EB305-20C0-4E74-BB47-D73C17A1F0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07994" y="4157716"/>
            <a:ext cx="392400" cy="392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BCC47C1-A7C5-67DE-22CD-2ACA75E4EE8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59" t="5703" r="5703" b="9845"/>
          <a:stretch/>
        </p:blipFill>
        <p:spPr>
          <a:xfrm>
            <a:off x="3846923" y="5312172"/>
            <a:ext cx="1232398" cy="11533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785AC8-DF3E-CAAA-E8DC-389704D55E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2130" r="8235"/>
          <a:stretch/>
        </p:blipFill>
        <p:spPr>
          <a:xfrm>
            <a:off x="6367948" y="5427182"/>
            <a:ext cx="2390245" cy="12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3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04206" y="307256"/>
            <a:ext cx="10586866" cy="42658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教学内容：湖南大学课程中心 </a:t>
            </a:r>
            <a:r>
              <a:rPr lang="en-US" altLang="zh-CN" b="1" dirty="0">
                <a:solidFill>
                  <a:srgbClr val="404040"/>
                </a:solidFill>
              </a:rPr>
              <a:t>- 《</a:t>
            </a:r>
            <a:r>
              <a:rPr lang="zh-CN" altLang="en-US" b="1" dirty="0">
                <a:solidFill>
                  <a:srgbClr val="404040"/>
                </a:solidFill>
              </a:rPr>
              <a:t>程序设计</a:t>
            </a:r>
            <a:r>
              <a:rPr lang="en-US" altLang="zh-CN" b="1" dirty="0">
                <a:solidFill>
                  <a:srgbClr val="404040"/>
                </a:solidFill>
              </a:rPr>
              <a:t>》 </a:t>
            </a:r>
            <a:endParaRPr lang="zh-CN" altLang="en-US" b="1" dirty="0">
              <a:solidFill>
                <a:srgbClr val="404040"/>
              </a:solidFill>
            </a:endParaRPr>
          </a:p>
        </p:txBody>
      </p:sp>
      <p:sp>
        <p:nvSpPr>
          <p:cNvPr id="47" name="MH_Other_1"/>
          <p:cNvSpPr>
            <a:spLocks/>
          </p:cNvSpPr>
          <p:nvPr>
            <p:custDataLst>
              <p:tags r:id="rId1"/>
            </p:custDataLst>
          </p:nvPr>
        </p:nvSpPr>
        <p:spPr bwMode="blackWhite">
          <a:xfrm flipH="1">
            <a:off x="2771305" y="2374970"/>
            <a:ext cx="1612501" cy="3302457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15628" y="1858595"/>
            <a:ext cx="5039356" cy="3455019"/>
            <a:chOff x="1015628" y="1816853"/>
            <a:chExt cx="5039356" cy="3455019"/>
          </a:xfrm>
        </p:grpSpPr>
        <p:grpSp>
          <p:nvGrpSpPr>
            <p:cNvPr id="49" name="组合 48"/>
            <p:cNvGrpSpPr/>
            <p:nvPr/>
          </p:nvGrpSpPr>
          <p:grpSpPr>
            <a:xfrm>
              <a:off x="1611809" y="1816853"/>
              <a:ext cx="3802401" cy="1424728"/>
              <a:chOff x="1611809" y="1816853"/>
              <a:chExt cx="3802401" cy="1424728"/>
            </a:xfrm>
          </p:grpSpPr>
          <p:sp>
            <p:nvSpPr>
              <p:cNvPr id="62" name="MH_Other_2"/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blackWhite">
              <a:xfrm flipH="1">
                <a:off x="1611809" y="1816853"/>
                <a:ext cx="3802401" cy="1424728"/>
              </a:xfrm>
              <a:custGeom>
                <a:avLst/>
                <a:gdLst>
                  <a:gd name="T0" fmla="*/ 0 w 2042"/>
                  <a:gd name="T1" fmla="*/ 788 h 789"/>
                  <a:gd name="T2" fmla="*/ 2041 w 2042"/>
                  <a:gd name="T3" fmla="*/ 78 h 789"/>
                  <a:gd name="T4" fmla="*/ 1996 w 2042"/>
                  <a:gd name="T5" fmla="*/ 0 h 789"/>
                  <a:gd name="T6" fmla="*/ 985 w 2042"/>
                  <a:gd name="T7" fmla="*/ 178 h 789"/>
                  <a:gd name="T8" fmla="*/ 834 w 2042"/>
                  <a:gd name="T9" fmla="*/ 230 h 789"/>
                  <a:gd name="T10" fmla="*/ 8 w 2042"/>
                  <a:gd name="T11" fmla="*/ 682 h 789"/>
                  <a:gd name="T12" fmla="*/ 0 w 2042"/>
                  <a:gd name="T13" fmla="*/ 788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2" h="789">
                    <a:moveTo>
                      <a:pt x="0" y="788"/>
                    </a:moveTo>
                    <a:lnTo>
                      <a:pt x="2041" y="78"/>
                    </a:lnTo>
                    <a:lnTo>
                      <a:pt x="1996" y="0"/>
                    </a:lnTo>
                    <a:lnTo>
                      <a:pt x="985" y="178"/>
                    </a:lnTo>
                    <a:lnTo>
                      <a:pt x="834" y="230"/>
                    </a:lnTo>
                    <a:lnTo>
                      <a:pt x="8" y="682"/>
                    </a:lnTo>
                    <a:lnTo>
                      <a:pt x="0" y="78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0" cap="flat">
                <a:noFill/>
                <a:prstDash val="solid"/>
                <a:miter lim="800000"/>
                <a:headEnd/>
                <a:tailEnd/>
              </a:ln>
              <a:effectLst>
                <a:outerShdw blurRad="152400" dist="76200" dir="60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 flipH="1">
                <a:off x="3463272" y="2255651"/>
                <a:ext cx="272406" cy="272406"/>
                <a:chOff x="3558865" y="2324655"/>
                <a:chExt cx="344726" cy="344726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3558865" y="2324655"/>
                  <a:ext cx="344726" cy="34472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alpha val="9800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n w="28575" cap="flat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KSO_Shape"/>
                <p:cNvSpPr>
                  <a:spLocks/>
                </p:cNvSpPr>
                <p:nvPr/>
              </p:nvSpPr>
              <p:spPr bwMode="auto">
                <a:xfrm>
                  <a:off x="3638484" y="2417523"/>
                  <a:ext cx="185488" cy="158990"/>
                </a:xfrm>
                <a:custGeom>
                  <a:avLst/>
                  <a:gdLst>
                    <a:gd name="T0" fmla="*/ 354482 w 1812925"/>
                    <a:gd name="T1" fmla="*/ 872801 h 1511300"/>
                    <a:gd name="T2" fmla="*/ 380318 w 1812925"/>
                    <a:gd name="T3" fmla="*/ 984699 h 1511300"/>
                    <a:gd name="T4" fmla="*/ 425879 w 1812925"/>
                    <a:gd name="T5" fmla="*/ 1087433 h 1511300"/>
                    <a:gd name="T6" fmla="*/ 488386 w 1812925"/>
                    <a:gd name="T7" fmla="*/ 1179061 h 1511300"/>
                    <a:gd name="T8" fmla="*/ 591174 w 1812925"/>
                    <a:gd name="T9" fmla="*/ 1276520 h 1511300"/>
                    <a:gd name="T10" fmla="*/ 711743 w 1812925"/>
                    <a:gd name="T11" fmla="*/ 1346213 h 1511300"/>
                    <a:gd name="T12" fmla="*/ 796474 w 1812925"/>
                    <a:gd name="T13" fmla="*/ 1375922 h 1511300"/>
                    <a:gd name="T14" fmla="*/ 907876 w 1812925"/>
                    <a:gd name="T15" fmla="*/ 1394804 h 1511300"/>
                    <a:gd name="T16" fmla="*/ 1015110 w 1812925"/>
                    <a:gd name="T17" fmla="*/ 1393415 h 1511300"/>
                    <a:gd name="T18" fmla="*/ 1118176 w 1812925"/>
                    <a:gd name="T19" fmla="*/ 1373702 h 1511300"/>
                    <a:gd name="T20" fmla="*/ 1216519 w 1812925"/>
                    <a:gd name="T21" fmla="*/ 1335939 h 1511300"/>
                    <a:gd name="T22" fmla="*/ 1302085 w 1812925"/>
                    <a:gd name="T23" fmla="*/ 1285127 h 1511300"/>
                    <a:gd name="T24" fmla="*/ 1341811 w 1812925"/>
                    <a:gd name="T25" fmla="*/ 1271245 h 1511300"/>
                    <a:gd name="T26" fmla="*/ 1382649 w 1812925"/>
                    <a:gd name="T27" fmla="*/ 1275131 h 1511300"/>
                    <a:gd name="T28" fmla="*/ 1417930 w 1812925"/>
                    <a:gd name="T29" fmla="*/ 1296789 h 1511300"/>
                    <a:gd name="T30" fmla="*/ 1441822 w 1812925"/>
                    <a:gd name="T31" fmla="*/ 1332607 h 1511300"/>
                    <a:gd name="T32" fmla="*/ 1447378 w 1812925"/>
                    <a:gd name="T33" fmla="*/ 1373146 h 1511300"/>
                    <a:gd name="T34" fmla="*/ 1435710 w 1812925"/>
                    <a:gd name="T35" fmla="*/ 1412574 h 1511300"/>
                    <a:gd name="T36" fmla="*/ 1407374 w 1812925"/>
                    <a:gd name="T37" fmla="*/ 1443950 h 1511300"/>
                    <a:gd name="T38" fmla="*/ 1288472 w 1812925"/>
                    <a:gd name="T39" fmla="*/ 1512532 h 1511300"/>
                    <a:gd name="T40" fmla="*/ 1161792 w 1812925"/>
                    <a:gd name="T41" fmla="*/ 1559734 h 1511300"/>
                    <a:gd name="T42" fmla="*/ 1028722 w 1812925"/>
                    <a:gd name="T43" fmla="*/ 1583891 h 1511300"/>
                    <a:gd name="T44" fmla="*/ 874538 w 1812925"/>
                    <a:gd name="T45" fmla="*/ 1583335 h 1511300"/>
                    <a:gd name="T46" fmla="*/ 770639 w 1812925"/>
                    <a:gd name="T47" fmla="*/ 1565565 h 1511300"/>
                    <a:gd name="T48" fmla="*/ 648125 w 1812925"/>
                    <a:gd name="T49" fmla="*/ 1526415 h 1511300"/>
                    <a:gd name="T50" fmla="*/ 534502 w 1812925"/>
                    <a:gd name="T51" fmla="*/ 1468106 h 1511300"/>
                    <a:gd name="T52" fmla="*/ 433380 w 1812925"/>
                    <a:gd name="T53" fmla="*/ 1393693 h 1511300"/>
                    <a:gd name="T54" fmla="*/ 342258 w 1812925"/>
                    <a:gd name="T55" fmla="*/ 1300954 h 1511300"/>
                    <a:gd name="T56" fmla="*/ 283085 w 1812925"/>
                    <a:gd name="T57" fmla="*/ 1219322 h 1511300"/>
                    <a:gd name="T58" fmla="*/ 221690 w 1812925"/>
                    <a:gd name="T59" fmla="*/ 1102705 h 1511300"/>
                    <a:gd name="T60" fmla="*/ 180019 w 1812925"/>
                    <a:gd name="T61" fmla="*/ 976091 h 1511300"/>
                    <a:gd name="T62" fmla="*/ 160017 w 1812925"/>
                    <a:gd name="T63" fmla="*/ 840871 h 1511300"/>
                    <a:gd name="T64" fmla="*/ 979901 w 1812925"/>
                    <a:gd name="T65" fmla="*/ 833 h 1511300"/>
                    <a:gd name="T66" fmla="*/ 1097691 w 1812925"/>
                    <a:gd name="T67" fmla="*/ 13331 h 1511300"/>
                    <a:gd name="T68" fmla="*/ 1216593 w 1812925"/>
                    <a:gd name="T69" fmla="*/ 45825 h 1511300"/>
                    <a:gd name="T70" fmla="*/ 1371054 w 1812925"/>
                    <a:gd name="T71" fmla="*/ 119422 h 1511300"/>
                    <a:gd name="T72" fmla="*/ 1533016 w 1812925"/>
                    <a:gd name="T73" fmla="*/ 252454 h 1511300"/>
                    <a:gd name="T74" fmla="*/ 1614691 w 1812925"/>
                    <a:gd name="T75" fmla="*/ 356878 h 1511300"/>
                    <a:gd name="T76" fmla="*/ 1678032 w 1812925"/>
                    <a:gd name="T77" fmla="*/ 471857 h 1511300"/>
                    <a:gd name="T78" fmla="*/ 1721370 w 1812925"/>
                    <a:gd name="T79" fmla="*/ 597112 h 1511300"/>
                    <a:gd name="T80" fmla="*/ 1743872 w 1812925"/>
                    <a:gd name="T81" fmla="*/ 731254 h 1511300"/>
                    <a:gd name="T82" fmla="*/ 1555796 w 1812925"/>
                    <a:gd name="T83" fmla="*/ 779578 h 1511300"/>
                    <a:gd name="T84" fmla="*/ 1541350 w 1812925"/>
                    <a:gd name="T85" fmla="*/ 661544 h 1511300"/>
                    <a:gd name="T86" fmla="*/ 1505235 w 1812925"/>
                    <a:gd name="T87" fmla="*/ 551287 h 1511300"/>
                    <a:gd name="T88" fmla="*/ 1449396 w 1812925"/>
                    <a:gd name="T89" fmla="*/ 451583 h 1511300"/>
                    <a:gd name="T90" fmla="*/ 1369110 w 1812925"/>
                    <a:gd name="T91" fmla="*/ 357434 h 1511300"/>
                    <a:gd name="T92" fmla="*/ 1239096 w 1812925"/>
                    <a:gd name="T93" fmla="*/ 263007 h 1511300"/>
                    <a:gd name="T94" fmla="*/ 1127973 w 1812925"/>
                    <a:gd name="T95" fmla="*/ 216627 h 1511300"/>
                    <a:gd name="T96" fmla="*/ 1010181 w 1812925"/>
                    <a:gd name="T97" fmla="*/ 193297 h 1511300"/>
                    <a:gd name="T98" fmla="*/ 899058 w 1812925"/>
                    <a:gd name="T99" fmla="*/ 193020 h 1511300"/>
                    <a:gd name="T100" fmla="*/ 796825 w 1812925"/>
                    <a:gd name="T101" fmla="*/ 210794 h 1511300"/>
                    <a:gd name="T102" fmla="*/ 698759 w 1812925"/>
                    <a:gd name="T103" fmla="*/ 246343 h 1511300"/>
                    <a:gd name="T104" fmla="*/ 606805 w 1812925"/>
                    <a:gd name="T105" fmla="*/ 299667 h 1511300"/>
                    <a:gd name="T106" fmla="*/ 567912 w 1812925"/>
                    <a:gd name="T107" fmla="*/ 315497 h 1511300"/>
                    <a:gd name="T108" fmla="*/ 526797 w 1812925"/>
                    <a:gd name="T109" fmla="*/ 313275 h 1511300"/>
                    <a:gd name="T110" fmla="*/ 490404 w 1812925"/>
                    <a:gd name="T111" fmla="*/ 293835 h 1511300"/>
                    <a:gd name="T112" fmla="*/ 465123 w 1812925"/>
                    <a:gd name="T113" fmla="*/ 259119 h 1511300"/>
                    <a:gd name="T114" fmla="*/ 457067 w 1812925"/>
                    <a:gd name="T115" fmla="*/ 218570 h 1511300"/>
                    <a:gd name="T116" fmla="*/ 467345 w 1812925"/>
                    <a:gd name="T117" fmla="*/ 178856 h 1511300"/>
                    <a:gd name="T118" fmla="*/ 494015 w 1812925"/>
                    <a:gd name="T119" fmla="*/ 146640 h 1511300"/>
                    <a:gd name="T120" fmla="*/ 602639 w 1812925"/>
                    <a:gd name="T121" fmla="*/ 81374 h 1511300"/>
                    <a:gd name="T122" fmla="*/ 728763 w 1812925"/>
                    <a:gd name="T123" fmla="*/ 32216 h 1511300"/>
                    <a:gd name="T124" fmla="*/ 860722 w 1812925"/>
                    <a:gd name="T125" fmla="*/ 5555 h 1511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812925" h="1511300">
                      <a:moveTo>
                        <a:pt x="241643" y="393700"/>
                      </a:moveTo>
                      <a:lnTo>
                        <a:pt x="483287" y="755836"/>
                      </a:lnTo>
                      <a:lnTo>
                        <a:pt x="332326" y="755836"/>
                      </a:lnTo>
                      <a:lnTo>
                        <a:pt x="332326" y="768789"/>
                      </a:lnTo>
                      <a:lnTo>
                        <a:pt x="332590" y="781212"/>
                      </a:lnTo>
                      <a:lnTo>
                        <a:pt x="333648" y="793636"/>
                      </a:lnTo>
                      <a:lnTo>
                        <a:pt x="334441" y="806324"/>
                      </a:lnTo>
                      <a:lnTo>
                        <a:pt x="335763" y="818748"/>
                      </a:lnTo>
                      <a:lnTo>
                        <a:pt x="337349" y="830907"/>
                      </a:lnTo>
                      <a:lnTo>
                        <a:pt x="338671" y="843066"/>
                      </a:lnTo>
                      <a:lnTo>
                        <a:pt x="340786" y="855225"/>
                      </a:lnTo>
                      <a:lnTo>
                        <a:pt x="343165" y="867120"/>
                      </a:lnTo>
                      <a:lnTo>
                        <a:pt x="345809" y="879015"/>
                      </a:lnTo>
                      <a:lnTo>
                        <a:pt x="348453" y="890910"/>
                      </a:lnTo>
                      <a:lnTo>
                        <a:pt x="351361" y="902805"/>
                      </a:lnTo>
                      <a:lnTo>
                        <a:pt x="354534" y="914436"/>
                      </a:lnTo>
                      <a:lnTo>
                        <a:pt x="357971" y="925802"/>
                      </a:lnTo>
                      <a:lnTo>
                        <a:pt x="361936" y="937433"/>
                      </a:lnTo>
                      <a:lnTo>
                        <a:pt x="365902" y="948799"/>
                      </a:lnTo>
                      <a:lnTo>
                        <a:pt x="369868" y="959901"/>
                      </a:lnTo>
                      <a:lnTo>
                        <a:pt x="374362" y="971003"/>
                      </a:lnTo>
                      <a:lnTo>
                        <a:pt x="379121" y="981841"/>
                      </a:lnTo>
                      <a:lnTo>
                        <a:pt x="383880" y="992943"/>
                      </a:lnTo>
                      <a:lnTo>
                        <a:pt x="388639" y="1003781"/>
                      </a:lnTo>
                      <a:lnTo>
                        <a:pt x="394191" y="1014354"/>
                      </a:lnTo>
                      <a:lnTo>
                        <a:pt x="399743" y="1024927"/>
                      </a:lnTo>
                      <a:lnTo>
                        <a:pt x="405295" y="1035236"/>
                      </a:lnTo>
                      <a:lnTo>
                        <a:pt x="411375" y="1045545"/>
                      </a:lnTo>
                      <a:lnTo>
                        <a:pt x="417456" y="1055590"/>
                      </a:lnTo>
                      <a:lnTo>
                        <a:pt x="423537" y="1065635"/>
                      </a:lnTo>
                      <a:lnTo>
                        <a:pt x="430146" y="1075415"/>
                      </a:lnTo>
                      <a:lnTo>
                        <a:pt x="436756" y="1085195"/>
                      </a:lnTo>
                      <a:lnTo>
                        <a:pt x="443630" y="1094976"/>
                      </a:lnTo>
                      <a:lnTo>
                        <a:pt x="450769" y="1104492"/>
                      </a:lnTo>
                      <a:lnTo>
                        <a:pt x="458171" y="1113479"/>
                      </a:lnTo>
                      <a:lnTo>
                        <a:pt x="464781" y="1122466"/>
                      </a:lnTo>
                      <a:lnTo>
                        <a:pt x="473241" y="1132247"/>
                      </a:lnTo>
                      <a:lnTo>
                        <a:pt x="481701" y="1141498"/>
                      </a:lnTo>
                      <a:lnTo>
                        <a:pt x="490161" y="1150750"/>
                      </a:lnTo>
                      <a:lnTo>
                        <a:pt x="498886" y="1159737"/>
                      </a:lnTo>
                      <a:lnTo>
                        <a:pt x="500736" y="1161852"/>
                      </a:lnTo>
                      <a:lnTo>
                        <a:pt x="515806" y="1175861"/>
                      </a:lnTo>
                      <a:lnTo>
                        <a:pt x="530876" y="1189607"/>
                      </a:lnTo>
                      <a:lnTo>
                        <a:pt x="546474" y="1202823"/>
                      </a:lnTo>
                      <a:lnTo>
                        <a:pt x="562601" y="1215247"/>
                      </a:lnTo>
                      <a:lnTo>
                        <a:pt x="579257" y="1227406"/>
                      </a:lnTo>
                      <a:lnTo>
                        <a:pt x="596178" y="1238773"/>
                      </a:lnTo>
                      <a:lnTo>
                        <a:pt x="613627" y="1249346"/>
                      </a:lnTo>
                      <a:lnTo>
                        <a:pt x="631605" y="1259655"/>
                      </a:lnTo>
                      <a:lnTo>
                        <a:pt x="633455" y="1260712"/>
                      </a:lnTo>
                      <a:lnTo>
                        <a:pt x="644031" y="1266528"/>
                      </a:lnTo>
                      <a:lnTo>
                        <a:pt x="654870" y="1271550"/>
                      </a:lnTo>
                      <a:lnTo>
                        <a:pt x="665974" y="1276837"/>
                      </a:lnTo>
                      <a:lnTo>
                        <a:pt x="677342" y="1281595"/>
                      </a:lnTo>
                      <a:lnTo>
                        <a:pt x="681573" y="1283709"/>
                      </a:lnTo>
                      <a:lnTo>
                        <a:pt x="685803" y="1285560"/>
                      </a:lnTo>
                      <a:lnTo>
                        <a:pt x="695320" y="1289525"/>
                      </a:lnTo>
                      <a:lnTo>
                        <a:pt x="704838" y="1292961"/>
                      </a:lnTo>
                      <a:lnTo>
                        <a:pt x="724402" y="1299834"/>
                      </a:lnTo>
                      <a:lnTo>
                        <a:pt x="732598" y="1302741"/>
                      </a:lnTo>
                      <a:lnTo>
                        <a:pt x="740794" y="1305385"/>
                      </a:lnTo>
                      <a:lnTo>
                        <a:pt x="749518" y="1307764"/>
                      </a:lnTo>
                      <a:lnTo>
                        <a:pt x="757978" y="1309878"/>
                      </a:lnTo>
                      <a:lnTo>
                        <a:pt x="775428" y="1314372"/>
                      </a:lnTo>
                      <a:lnTo>
                        <a:pt x="786267" y="1316751"/>
                      </a:lnTo>
                      <a:lnTo>
                        <a:pt x="796842" y="1319130"/>
                      </a:lnTo>
                      <a:lnTo>
                        <a:pt x="806096" y="1320716"/>
                      </a:lnTo>
                      <a:lnTo>
                        <a:pt x="815085" y="1322302"/>
                      </a:lnTo>
                      <a:lnTo>
                        <a:pt x="833591" y="1324681"/>
                      </a:lnTo>
                      <a:lnTo>
                        <a:pt x="842845" y="1325738"/>
                      </a:lnTo>
                      <a:lnTo>
                        <a:pt x="852362" y="1327060"/>
                      </a:lnTo>
                      <a:lnTo>
                        <a:pt x="863995" y="1327853"/>
                      </a:lnTo>
                      <a:lnTo>
                        <a:pt x="875892" y="1328646"/>
                      </a:lnTo>
                      <a:lnTo>
                        <a:pt x="887525" y="1329175"/>
                      </a:lnTo>
                      <a:lnTo>
                        <a:pt x="899158" y="1329439"/>
                      </a:lnTo>
                      <a:lnTo>
                        <a:pt x="910526" y="1329439"/>
                      </a:lnTo>
                      <a:lnTo>
                        <a:pt x="921894" y="1329175"/>
                      </a:lnTo>
                      <a:lnTo>
                        <a:pt x="932734" y="1328910"/>
                      </a:lnTo>
                      <a:lnTo>
                        <a:pt x="944102" y="1328382"/>
                      </a:lnTo>
                      <a:lnTo>
                        <a:pt x="954942" y="1327589"/>
                      </a:lnTo>
                      <a:lnTo>
                        <a:pt x="966046" y="1326531"/>
                      </a:lnTo>
                      <a:lnTo>
                        <a:pt x="977150" y="1325210"/>
                      </a:lnTo>
                      <a:lnTo>
                        <a:pt x="988254" y="1323624"/>
                      </a:lnTo>
                      <a:lnTo>
                        <a:pt x="999093" y="1322302"/>
                      </a:lnTo>
                      <a:lnTo>
                        <a:pt x="1010197" y="1320452"/>
                      </a:lnTo>
                      <a:lnTo>
                        <a:pt x="1020772" y="1318337"/>
                      </a:lnTo>
                      <a:lnTo>
                        <a:pt x="1031876" y="1315694"/>
                      </a:lnTo>
                      <a:lnTo>
                        <a:pt x="1042452" y="1313315"/>
                      </a:lnTo>
                      <a:lnTo>
                        <a:pt x="1053556" y="1310671"/>
                      </a:lnTo>
                      <a:lnTo>
                        <a:pt x="1064131" y="1307764"/>
                      </a:lnTo>
                      <a:lnTo>
                        <a:pt x="1074706" y="1304592"/>
                      </a:lnTo>
                      <a:lnTo>
                        <a:pt x="1085281" y="1301155"/>
                      </a:lnTo>
                      <a:lnTo>
                        <a:pt x="1095856" y="1297719"/>
                      </a:lnTo>
                      <a:lnTo>
                        <a:pt x="1106167" y="1293754"/>
                      </a:lnTo>
                      <a:lnTo>
                        <a:pt x="1116742" y="1289789"/>
                      </a:lnTo>
                      <a:lnTo>
                        <a:pt x="1126789" y="1285560"/>
                      </a:lnTo>
                      <a:lnTo>
                        <a:pt x="1137100" y="1281330"/>
                      </a:lnTo>
                      <a:lnTo>
                        <a:pt x="1147675" y="1276837"/>
                      </a:lnTo>
                      <a:lnTo>
                        <a:pt x="1157721" y="1271814"/>
                      </a:lnTo>
                      <a:lnTo>
                        <a:pt x="1167768" y="1267056"/>
                      </a:lnTo>
                      <a:lnTo>
                        <a:pt x="1177286" y="1261770"/>
                      </a:lnTo>
                      <a:lnTo>
                        <a:pt x="1187332" y="1256483"/>
                      </a:lnTo>
                      <a:lnTo>
                        <a:pt x="1197114" y="1250668"/>
                      </a:lnTo>
                      <a:lnTo>
                        <a:pt x="1206896" y="1244852"/>
                      </a:lnTo>
                      <a:lnTo>
                        <a:pt x="1216414" y="1238773"/>
                      </a:lnTo>
                      <a:lnTo>
                        <a:pt x="1225932" y="1232693"/>
                      </a:lnTo>
                      <a:lnTo>
                        <a:pt x="1235185" y="1225820"/>
                      </a:lnTo>
                      <a:lnTo>
                        <a:pt x="1239151" y="1223441"/>
                      </a:lnTo>
                      <a:lnTo>
                        <a:pt x="1243116" y="1221062"/>
                      </a:lnTo>
                      <a:lnTo>
                        <a:pt x="1247082" y="1218948"/>
                      </a:lnTo>
                      <a:lnTo>
                        <a:pt x="1251312" y="1217097"/>
                      </a:lnTo>
                      <a:lnTo>
                        <a:pt x="1255278" y="1215247"/>
                      </a:lnTo>
                      <a:lnTo>
                        <a:pt x="1259772" y="1213925"/>
                      </a:lnTo>
                      <a:lnTo>
                        <a:pt x="1264002" y="1212604"/>
                      </a:lnTo>
                      <a:lnTo>
                        <a:pt x="1268232" y="1211546"/>
                      </a:lnTo>
                      <a:lnTo>
                        <a:pt x="1272727" y="1210753"/>
                      </a:lnTo>
                      <a:lnTo>
                        <a:pt x="1276957" y="1210225"/>
                      </a:lnTo>
                      <a:lnTo>
                        <a:pt x="1281187" y="1209696"/>
                      </a:lnTo>
                      <a:lnTo>
                        <a:pt x="1285417" y="1209696"/>
                      </a:lnTo>
                      <a:lnTo>
                        <a:pt x="1290176" y="1209696"/>
                      </a:lnTo>
                      <a:lnTo>
                        <a:pt x="1294406" y="1209696"/>
                      </a:lnTo>
                      <a:lnTo>
                        <a:pt x="1298636" y="1210489"/>
                      </a:lnTo>
                      <a:lnTo>
                        <a:pt x="1302866" y="1211018"/>
                      </a:lnTo>
                      <a:lnTo>
                        <a:pt x="1307096" y="1211811"/>
                      </a:lnTo>
                      <a:lnTo>
                        <a:pt x="1311326" y="1212868"/>
                      </a:lnTo>
                      <a:lnTo>
                        <a:pt x="1315821" y="1213925"/>
                      </a:lnTo>
                      <a:lnTo>
                        <a:pt x="1319787" y="1215511"/>
                      </a:lnTo>
                      <a:lnTo>
                        <a:pt x="1324017" y="1217362"/>
                      </a:lnTo>
                      <a:lnTo>
                        <a:pt x="1327982" y="1219212"/>
                      </a:lnTo>
                      <a:lnTo>
                        <a:pt x="1331419" y="1221062"/>
                      </a:lnTo>
                      <a:lnTo>
                        <a:pt x="1335385" y="1223441"/>
                      </a:lnTo>
                      <a:lnTo>
                        <a:pt x="1339086" y="1225820"/>
                      </a:lnTo>
                      <a:lnTo>
                        <a:pt x="1342788" y="1228728"/>
                      </a:lnTo>
                      <a:lnTo>
                        <a:pt x="1346225" y="1231371"/>
                      </a:lnTo>
                      <a:lnTo>
                        <a:pt x="1349397" y="1234543"/>
                      </a:lnTo>
                      <a:lnTo>
                        <a:pt x="1352834" y="1237451"/>
                      </a:lnTo>
                      <a:lnTo>
                        <a:pt x="1356007" y="1240887"/>
                      </a:lnTo>
                      <a:lnTo>
                        <a:pt x="1358650" y="1244588"/>
                      </a:lnTo>
                      <a:lnTo>
                        <a:pt x="1361294" y="1248289"/>
                      </a:lnTo>
                      <a:lnTo>
                        <a:pt x="1364202" y="1252254"/>
                      </a:lnTo>
                      <a:lnTo>
                        <a:pt x="1366582" y="1256219"/>
                      </a:lnTo>
                      <a:lnTo>
                        <a:pt x="1368697" y="1260448"/>
                      </a:lnTo>
                      <a:lnTo>
                        <a:pt x="1370548" y="1264413"/>
                      </a:lnTo>
                      <a:lnTo>
                        <a:pt x="1372134" y="1268642"/>
                      </a:lnTo>
                      <a:lnTo>
                        <a:pt x="1373456" y="1272872"/>
                      </a:lnTo>
                      <a:lnTo>
                        <a:pt x="1374778" y="1277101"/>
                      </a:lnTo>
                      <a:lnTo>
                        <a:pt x="1376100" y="1281330"/>
                      </a:lnTo>
                      <a:lnTo>
                        <a:pt x="1376628" y="1285560"/>
                      </a:lnTo>
                      <a:lnTo>
                        <a:pt x="1377157" y="1289789"/>
                      </a:lnTo>
                      <a:lnTo>
                        <a:pt x="1377950" y="1294283"/>
                      </a:lnTo>
                      <a:lnTo>
                        <a:pt x="1377950" y="1298776"/>
                      </a:lnTo>
                      <a:lnTo>
                        <a:pt x="1377950" y="1303006"/>
                      </a:lnTo>
                      <a:lnTo>
                        <a:pt x="1377421" y="1307235"/>
                      </a:lnTo>
                      <a:lnTo>
                        <a:pt x="1377157" y="1311729"/>
                      </a:lnTo>
                      <a:lnTo>
                        <a:pt x="1376628" y="1316222"/>
                      </a:lnTo>
                      <a:lnTo>
                        <a:pt x="1375835" y="1320452"/>
                      </a:lnTo>
                      <a:lnTo>
                        <a:pt x="1374513" y="1324417"/>
                      </a:lnTo>
                      <a:lnTo>
                        <a:pt x="1373191" y="1328646"/>
                      </a:lnTo>
                      <a:lnTo>
                        <a:pt x="1372134" y="1332875"/>
                      </a:lnTo>
                      <a:lnTo>
                        <a:pt x="1370283" y="1336840"/>
                      </a:lnTo>
                      <a:lnTo>
                        <a:pt x="1368432" y="1340805"/>
                      </a:lnTo>
                      <a:lnTo>
                        <a:pt x="1366317" y="1344770"/>
                      </a:lnTo>
                      <a:lnTo>
                        <a:pt x="1364202" y="1348471"/>
                      </a:lnTo>
                      <a:lnTo>
                        <a:pt x="1361823" y="1351907"/>
                      </a:lnTo>
                      <a:lnTo>
                        <a:pt x="1358915" y="1355608"/>
                      </a:lnTo>
                      <a:lnTo>
                        <a:pt x="1356271" y="1359044"/>
                      </a:lnTo>
                      <a:lnTo>
                        <a:pt x="1353098" y="1362481"/>
                      </a:lnTo>
                      <a:lnTo>
                        <a:pt x="1350190" y="1365653"/>
                      </a:lnTo>
                      <a:lnTo>
                        <a:pt x="1346753" y="1368825"/>
                      </a:lnTo>
                      <a:lnTo>
                        <a:pt x="1343052" y="1371732"/>
                      </a:lnTo>
                      <a:lnTo>
                        <a:pt x="1339351" y="1374640"/>
                      </a:lnTo>
                      <a:lnTo>
                        <a:pt x="1327189" y="1382834"/>
                      </a:lnTo>
                      <a:lnTo>
                        <a:pt x="1315028" y="1390764"/>
                      </a:lnTo>
                      <a:lnTo>
                        <a:pt x="1302602" y="1398694"/>
                      </a:lnTo>
                      <a:lnTo>
                        <a:pt x="1290176" y="1406360"/>
                      </a:lnTo>
                      <a:lnTo>
                        <a:pt x="1277750" y="1413497"/>
                      </a:lnTo>
                      <a:lnTo>
                        <a:pt x="1264795" y="1420634"/>
                      </a:lnTo>
                      <a:lnTo>
                        <a:pt x="1252105" y="1427242"/>
                      </a:lnTo>
                      <a:lnTo>
                        <a:pt x="1239151" y="1433851"/>
                      </a:lnTo>
                      <a:lnTo>
                        <a:pt x="1226196" y="1439930"/>
                      </a:lnTo>
                      <a:lnTo>
                        <a:pt x="1212977" y="1446274"/>
                      </a:lnTo>
                      <a:lnTo>
                        <a:pt x="1200022" y="1451825"/>
                      </a:lnTo>
                      <a:lnTo>
                        <a:pt x="1186803" y="1457376"/>
                      </a:lnTo>
                      <a:lnTo>
                        <a:pt x="1173320" y="1462663"/>
                      </a:lnTo>
                      <a:lnTo>
                        <a:pt x="1160101" y="1467421"/>
                      </a:lnTo>
                      <a:lnTo>
                        <a:pt x="1146353" y="1472443"/>
                      </a:lnTo>
                      <a:lnTo>
                        <a:pt x="1132870" y="1476672"/>
                      </a:lnTo>
                      <a:lnTo>
                        <a:pt x="1119122" y="1480902"/>
                      </a:lnTo>
                      <a:lnTo>
                        <a:pt x="1105639" y="1484867"/>
                      </a:lnTo>
                      <a:lnTo>
                        <a:pt x="1091626" y="1488567"/>
                      </a:lnTo>
                      <a:lnTo>
                        <a:pt x="1077879" y="1491739"/>
                      </a:lnTo>
                      <a:lnTo>
                        <a:pt x="1063866" y="1494911"/>
                      </a:lnTo>
                      <a:lnTo>
                        <a:pt x="1049854" y="1497555"/>
                      </a:lnTo>
                      <a:lnTo>
                        <a:pt x="1035842" y="1500462"/>
                      </a:lnTo>
                      <a:lnTo>
                        <a:pt x="1021830" y="1502841"/>
                      </a:lnTo>
                      <a:lnTo>
                        <a:pt x="1007818" y="1504692"/>
                      </a:lnTo>
                      <a:lnTo>
                        <a:pt x="993541" y="1506542"/>
                      </a:lnTo>
                      <a:lnTo>
                        <a:pt x="979000" y="1507864"/>
                      </a:lnTo>
                      <a:lnTo>
                        <a:pt x="964988" y="1509185"/>
                      </a:lnTo>
                      <a:lnTo>
                        <a:pt x="950712" y="1510243"/>
                      </a:lnTo>
                      <a:lnTo>
                        <a:pt x="936435" y="1510771"/>
                      </a:lnTo>
                      <a:lnTo>
                        <a:pt x="922159" y="1511300"/>
                      </a:lnTo>
                      <a:lnTo>
                        <a:pt x="907618" y="1511300"/>
                      </a:lnTo>
                      <a:lnTo>
                        <a:pt x="888847" y="1511036"/>
                      </a:lnTo>
                      <a:lnTo>
                        <a:pt x="870076" y="1510507"/>
                      </a:lnTo>
                      <a:lnTo>
                        <a:pt x="851040" y="1508921"/>
                      </a:lnTo>
                      <a:lnTo>
                        <a:pt x="832269" y="1507335"/>
                      </a:lnTo>
                      <a:lnTo>
                        <a:pt x="816935" y="1505220"/>
                      </a:lnTo>
                      <a:lnTo>
                        <a:pt x="796049" y="1502841"/>
                      </a:lnTo>
                      <a:lnTo>
                        <a:pt x="785738" y="1501255"/>
                      </a:lnTo>
                      <a:lnTo>
                        <a:pt x="774899" y="1499669"/>
                      </a:lnTo>
                      <a:lnTo>
                        <a:pt x="768818" y="1498612"/>
                      </a:lnTo>
                      <a:lnTo>
                        <a:pt x="762737" y="1497026"/>
                      </a:lnTo>
                      <a:lnTo>
                        <a:pt x="755335" y="1495440"/>
                      </a:lnTo>
                      <a:lnTo>
                        <a:pt x="747932" y="1493590"/>
                      </a:lnTo>
                      <a:lnTo>
                        <a:pt x="733391" y="1490418"/>
                      </a:lnTo>
                      <a:lnTo>
                        <a:pt x="710919" y="1484867"/>
                      </a:lnTo>
                      <a:lnTo>
                        <a:pt x="700079" y="1482223"/>
                      </a:lnTo>
                      <a:lnTo>
                        <a:pt x="688975" y="1478787"/>
                      </a:lnTo>
                      <a:lnTo>
                        <a:pt x="677342" y="1475086"/>
                      </a:lnTo>
                      <a:lnTo>
                        <a:pt x="665710" y="1471121"/>
                      </a:lnTo>
                      <a:lnTo>
                        <a:pt x="653548" y="1466892"/>
                      </a:lnTo>
                      <a:lnTo>
                        <a:pt x="640858" y="1462663"/>
                      </a:lnTo>
                      <a:lnTo>
                        <a:pt x="628697" y="1457905"/>
                      </a:lnTo>
                      <a:lnTo>
                        <a:pt x="616799" y="1453147"/>
                      </a:lnTo>
                      <a:lnTo>
                        <a:pt x="602787" y="1447067"/>
                      </a:lnTo>
                      <a:lnTo>
                        <a:pt x="589304" y="1440723"/>
                      </a:lnTo>
                      <a:lnTo>
                        <a:pt x="575292" y="1434379"/>
                      </a:lnTo>
                      <a:lnTo>
                        <a:pt x="561544" y="1427507"/>
                      </a:lnTo>
                      <a:lnTo>
                        <a:pt x="548061" y="1420634"/>
                      </a:lnTo>
                      <a:lnTo>
                        <a:pt x="543302" y="1417462"/>
                      </a:lnTo>
                      <a:lnTo>
                        <a:pt x="531669" y="1411118"/>
                      </a:lnTo>
                      <a:lnTo>
                        <a:pt x="520036" y="1404510"/>
                      </a:lnTo>
                      <a:lnTo>
                        <a:pt x="508668" y="1397637"/>
                      </a:lnTo>
                      <a:lnTo>
                        <a:pt x="497564" y="1390500"/>
                      </a:lnTo>
                      <a:lnTo>
                        <a:pt x="486196" y="1383099"/>
                      </a:lnTo>
                      <a:lnTo>
                        <a:pt x="475356" y="1375697"/>
                      </a:lnTo>
                      <a:lnTo>
                        <a:pt x="464516" y="1368296"/>
                      </a:lnTo>
                      <a:lnTo>
                        <a:pt x="453941" y="1360366"/>
                      </a:lnTo>
                      <a:lnTo>
                        <a:pt x="443366" y="1351907"/>
                      </a:lnTo>
                      <a:lnTo>
                        <a:pt x="432790" y="1343713"/>
                      </a:lnTo>
                      <a:lnTo>
                        <a:pt x="422479" y="1335519"/>
                      </a:lnTo>
                      <a:lnTo>
                        <a:pt x="412433" y="1326796"/>
                      </a:lnTo>
                      <a:lnTo>
                        <a:pt x="402387" y="1317808"/>
                      </a:lnTo>
                      <a:lnTo>
                        <a:pt x="392604" y="1309085"/>
                      </a:lnTo>
                      <a:lnTo>
                        <a:pt x="383087" y="1299834"/>
                      </a:lnTo>
                      <a:lnTo>
                        <a:pt x="373569" y="1290582"/>
                      </a:lnTo>
                      <a:lnTo>
                        <a:pt x="369339" y="1285824"/>
                      </a:lnTo>
                      <a:lnTo>
                        <a:pt x="357971" y="1274458"/>
                      </a:lnTo>
                      <a:lnTo>
                        <a:pt x="347131" y="1262827"/>
                      </a:lnTo>
                      <a:lnTo>
                        <a:pt x="336291" y="1250668"/>
                      </a:lnTo>
                      <a:lnTo>
                        <a:pt x="325716" y="1238508"/>
                      </a:lnTo>
                      <a:lnTo>
                        <a:pt x="320429" y="1231636"/>
                      </a:lnTo>
                      <a:lnTo>
                        <a:pt x="315405" y="1224763"/>
                      </a:lnTo>
                      <a:lnTo>
                        <a:pt x="301393" y="1207317"/>
                      </a:lnTo>
                      <a:lnTo>
                        <a:pt x="294255" y="1198330"/>
                      </a:lnTo>
                      <a:lnTo>
                        <a:pt x="287646" y="1189078"/>
                      </a:lnTo>
                      <a:lnTo>
                        <a:pt x="286059" y="1186699"/>
                      </a:lnTo>
                      <a:lnTo>
                        <a:pt x="284737" y="1183791"/>
                      </a:lnTo>
                      <a:lnTo>
                        <a:pt x="277070" y="1172425"/>
                      </a:lnTo>
                      <a:lnTo>
                        <a:pt x="269403" y="1160795"/>
                      </a:lnTo>
                      <a:lnTo>
                        <a:pt x="262001" y="1149164"/>
                      </a:lnTo>
                      <a:lnTo>
                        <a:pt x="255127" y="1137005"/>
                      </a:lnTo>
                      <a:lnTo>
                        <a:pt x="247988" y="1125110"/>
                      </a:lnTo>
                      <a:lnTo>
                        <a:pt x="241379" y="1112950"/>
                      </a:lnTo>
                      <a:lnTo>
                        <a:pt x="234505" y="1100527"/>
                      </a:lnTo>
                      <a:lnTo>
                        <a:pt x="228424" y="1087839"/>
                      </a:lnTo>
                      <a:lnTo>
                        <a:pt x="222344" y="1075415"/>
                      </a:lnTo>
                      <a:lnTo>
                        <a:pt x="216263" y="1062727"/>
                      </a:lnTo>
                      <a:lnTo>
                        <a:pt x="210975" y="1049775"/>
                      </a:lnTo>
                      <a:lnTo>
                        <a:pt x="205423" y="1037087"/>
                      </a:lnTo>
                      <a:lnTo>
                        <a:pt x="200400" y="1023870"/>
                      </a:lnTo>
                      <a:lnTo>
                        <a:pt x="195377" y="1010653"/>
                      </a:lnTo>
                      <a:lnTo>
                        <a:pt x="190618" y="997437"/>
                      </a:lnTo>
                      <a:lnTo>
                        <a:pt x="186388" y="983956"/>
                      </a:lnTo>
                      <a:lnTo>
                        <a:pt x="182158" y="970475"/>
                      </a:lnTo>
                      <a:lnTo>
                        <a:pt x="178192" y="956729"/>
                      </a:lnTo>
                      <a:lnTo>
                        <a:pt x="174491" y="942984"/>
                      </a:lnTo>
                      <a:lnTo>
                        <a:pt x="171318" y="929239"/>
                      </a:lnTo>
                      <a:lnTo>
                        <a:pt x="167881" y="915229"/>
                      </a:lnTo>
                      <a:lnTo>
                        <a:pt x="165237" y="901219"/>
                      </a:lnTo>
                      <a:lnTo>
                        <a:pt x="162329" y="887210"/>
                      </a:lnTo>
                      <a:lnTo>
                        <a:pt x="160214" y="872936"/>
                      </a:lnTo>
                      <a:lnTo>
                        <a:pt x="158099" y="858662"/>
                      </a:lnTo>
                      <a:lnTo>
                        <a:pt x="156249" y="844388"/>
                      </a:lnTo>
                      <a:lnTo>
                        <a:pt x="154662" y="829585"/>
                      </a:lnTo>
                      <a:lnTo>
                        <a:pt x="153340" y="815047"/>
                      </a:lnTo>
                      <a:lnTo>
                        <a:pt x="152283" y="800509"/>
                      </a:lnTo>
                      <a:lnTo>
                        <a:pt x="151754" y="785706"/>
                      </a:lnTo>
                      <a:lnTo>
                        <a:pt x="151225" y="770903"/>
                      </a:lnTo>
                      <a:lnTo>
                        <a:pt x="151225" y="755836"/>
                      </a:lnTo>
                      <a:lnTo>
                        <a:pt x="0" y="755836"/>
                      </a:lnTo>
                      <a:lnTo>
                        <a:pt x="241643" y="393700"/>
                      </a:lnTo>
                      <a:close/>
                      <a:moveTo>
                        <a:pt x="906894" y="0"/>
                      </a:moveTo>
                      <a:lnTo>
                        <a:pt x="912182" y="264"/>
                      </a:lnTo>
                      <a:lnTo>
                        <a:pt x="917469" y="529"/>
                      </a:lnTo>
                      <a:lnTo>
                        <a:pt x="932539" y="793"/>
                      </a:lnTo>
                      <a:lnTo>
                        <a:pt x="947344" y="1586"/>
                      </a:lnTo>
                      <a:lnTo>
                        <a:pt x="962414" y="2380"/>
                      </a:lnTo>
                      <a:lnTo>
                        <a:pt x="977484" y="3702"/>
                      </a:lnTo>
                      <a:lnTo>
                        <a:pt x="989645" y="5288"/>
                      </a:lnTo>
                      <a:lnTo>
                        <a:pt x="1002335" y="6610"/>
                      </a:lnTo>
                      <a:lnTo>
                        <a:pt x="1020313" y="8725"/>
                      </a:lnTo>
                      <a:lnTo>
                        <a:pt x="1029038" y="10047"/>
                      </a:lnTo>
                      <a:lnTo>
                        <a:pt x="1038291" y="11369"/>
                      </a:lnTo>
                      <a:lnTo>
                        <a:pt x="1044636" y="12691"/>
                      </a:lnTo>
                      <a:lnTo>
                        <a:pt x="1050981" y="14277"/>
                      </a:lnTo>
                      <a:lnTo>
                        <a:pt x="1064465" y="17186"/>
                      </a:lnTo>
                      <a:lnTo>
                        <a:pt x="1077419" y="20358"/>
                      </a:lnTo>
                      <a:lnTo>
                        <a:pt x="1101478" y="26175"/>
                      </a:lnTo>
                      <a:lnTo>
                        <a:pt x="1113375" y="29348"/>
                      </a:lnTo>
                      <a:lnTo>
                        <a:pt x="1125008" y="32521"/>
                      </a:lnTo>
                      <a:lnTo>
                        <a:pt x="1134790" y="35693"/>
                      </a:lnTo>
                      <a:lnTo>
                        <a:pt x="1144572" y="38866"/>
                      </a:lnTo>
                      <a:lnTo>
                        <a:pt x="1157791" y="43625"/>
                      </a:lnTo>
                      <a:lnTo>
                        <a:pt x="1171274" y="48384"/>
                      </a:lnTo>
                      <a:lnTo>
                        <a:pt x="1184493" y="53408"/>
                      </a:lnTo>
                      <a:lnTo>
                        <a:pt x="1197448" y="58431"/>
                      </a:lnTo>
                      <a:lnTo>
                        <a:pt x="1206701" y="62397"/>
                      </a:lnTo>
                      <a:lnTo>
                        <a:pt x="1226794" y="71651"/>
                      </a:lnTo>
                      <a:lnTo>
                        <a:pt x="1246887" y="81434"/>
                      </a:lnTo>
                      <a:lnTo>
                        <a:pt x="1266716" y="91745"/>
                      </a:lnTo>
                      <a:lnTo>
                        <a:pt x="1285751" y="102321"/>
                      </a:lnTo>
                      <a:lnTo>
                        <a:pt x="1304786" y="113690"/>
                      </a:lnTo>
                      <a:lnTo>
                        <a:pt x="1323557" y="125588"/>
                      </a:lnTo>
                      <a:lnTo>
                        <a:pt x="1341800" y="138015"/>
                      </a:lnTo>
                      <a:lnTo>
                        <a:pt x="1359513" y="151234"/>
                      </a:lnTo>
                      <a:lnTo>
                        <a:pt x="1377227" y="164718"/>
                      </a:lnTo>
                      <a:lnTo>
                        <a:pt x="1394411" y="178731"/>
                      </a:lnTo>
                      <a:lnTo>
                        <a:pt x="1411067" y="193538"/>
                      </a:lnTo>
                      <a:lnTo>
                        <a:pt x="1427459" y="208608"/>
                      </a:lnTo>
                      <a:lnTo>
                        <a:pt x="1443322" y="224207"/>
                      </a:lnTo>
                      <a:lnTo>
                        <a:pt x="1458920" y="240336"/>
                      </a:lnTo>
                      <a:lnTo>
                        <a:pt x="1473725" y="257257"/>
                      </a:lnTo>
                      <a:lnTo>
                        <a:pt x="1488531" y="274178"/>
                      </a:lnTo>
                      <a:lnTo>
                        <a:pt x="1492496" y="279466"/>
                      </a:lnTo>
                      <a:lnTo>
                        <a:pt x="1509152" y="300353"/>
                      </a:lnTo>
                      <a:lnTo>
                        <a:pt x="1517348" y="311194"/>
                      </a:lnTo>
                      <a:lnTo>
                        <a:pt x="1525544" y="322034"/>
                      </a:lnTo>
                      <a:lnTo>
                        <a:pt x="1527130" y="325207"/>
                      </a:lnTo>
                      <a:lnTo>
                        <a:pt x="1528981" y="328115"/>
                      </a:lnTo>
                      <a:lnTo>
                        <a:pt x="1536648" y="339748"/>
                      </a:lnTo>
                      <a:lnTo>
                        <a:pt x="1544050" y="351382"/>
                      </a:lnTo>
                      <a:lnTo>
                        <a:pt x="1551453" y="362751"/>
                      </a:lnTo>
                      <a:lnTo>
                        <a:pt x="1558591" y="374913"/>
                      </a:lnTo>
                      <a:lnTo>
                        <a:pt x="1565465" y="386811"/>
                      </a:lnTo>
                      <a:lnTo>
                        <a:pt x="1572075" y="399237"/>
                      </a:lnTo>
                      <a:lnTo>
                        <a:pt x="1578684" y="411400"/>
                      </a:lnTo>
                      <a:lnTo>
                        <a:pt x="1585029" y="423826"/>
                      </a:lnTo>
                      <a:lnTo>
                        <a:pt x="1591110" y="436253"/>
                      </a:lnTo>
                      <a:lnTo>
                        <a:pt x="1596927" y="449208"/>
                      </a:lnTo>
                      <a:lnTo>
                        <a:pt x="1602214" y="461899"/>
                      </a:lnTo>
                      <a:lnTo>
                        <a:pt x="1607766" y="474854"/>
                      </a:lnTo>
                      <a:lnTo>
                        <a:pt x="1612789" y="488074"/>
                      </a:lnTo>
                      <a:lnTo>
                        <a:pt x="1617548" y="501294"/>
                      </a:lnTo>
                      <a:lnTo>
                        <a:pt x="1622571" y="514249"/>
                      </a:lnTo>
                      <a:lnTo>
                        <a:pt x="1626801" y="527734"/>
                      </a:lnTo>
                      <a:lnTo>
                        <a:pt x="1631032" y="541482"/>
                      </a:lnTo>
                      <a:lnTo>
                        <a:pt x="1634997" y="554702"/>
                      </a:lnTo>
                      <a:lnTo>
                        <a:pt x="1638170" y="568451"/>
                      </a:lnTo>
                      <a:lnTo>
                        <a:pt x="1641871" y="582463"/>
                      </a:lnTo>
                      <a:lnTo>
                        <a:pt x="1645044" y="596212"/>
                      </a:lnTo>
                      <a:lnTo>
                        <a:pt x="1647688" y="610225"/>
                      </a:lnTo>
                      <a:lnTo>
                        <a:pt x="1650596" y="624502"/>
                      </a:lnTo>
                      <a:lnTo>
                        <a:pt x="1652975" y="638515"/>
                      </a:lnTo>
                      <a:lnTo>
                        <a:pt x="1655090" y="652793"/>
                      </a:lnTo>
                      <a:lnTo>
                        <a:pt x="1656941" y="667334"/>
                      </a:lnTo>
                      <a:lnTo>
                        <a:pt x="1658263" y="681876"/>
                      </a:lnTo>
                      <a:lnTo>
                        <a:pt x="1659585" y="696154"/>
                      </a:lnTo>
                      <a:lnTo>
                        <a:pt x="1660642" y="710695"/>
                      </a:lnTo>
                      <a:lnTo>
                        <a:pt x="1661435" y="725501"/>
                      </a:lnTo>
                      <a:lnTo>
                        <a:pt x="1661700" y="740308"/>
                      </a:lnTo>
                      <a:lnTo>
                        <a:pt x="1661700" y="754849"/>
                      </a:lnTo>
                      <a:lnTo>
                        <a:pt x="1812925" y="754849"/>
                      </a:lnTo>
                      <a:lnTo>
                        <a:pt x="1571282" y="1117600"/>
                      </a:lnTo>
                      <a:lnTo>
                        <a:pt x="1329638" y="754849"/>
                      </a:lnTo>
                      <a:lnTo>
                        <a:pt x="1480864" y="754849"/>
                      </a:lnTo>
                      <a:lnTo>
                        <a:pt x="1480599" y="742158"/>
                      </a:lnTo>
                      <a:lnTo>
                        <a:pt x="1480070" y="729467"/>
                      </a:lnTo>
                      <a:lnTo>
                        <a:pt x="1479277" y="716512"/>
                      </a:lnTo>
                      <a:lnTo>
                        <a:pt x="1478484" y="704085"/>
                      </a:lnTo>
                      <a:lnTo>
                        <a:pt x="1477162" y="691394"/>
                      </a:lnTo>
                      <a:lnTo>
                        <a:pt x="1475576" y="678703"/>
                      </a:lnTo>
                      <a:lnTo>
                        <a:pt x="1473725" y="666277"/>
                      </a:lnTo>
                      <a:lnTo>
                        <a:pt x="1471610" y="654115"/>
                      </a:lnTo>
                      <a:lnTo>
                        <a:pt x="1469231" y="641952"/>
                      </a:lnTo>
                      <a:lnTo>
                        <a:pt x="1466851" y="629790"/>
                      </a:lnTo>
                      <a:lnTo>
                        <a:pt x="1463943" y="617628"/>
                      </a:lnTo>
                      <a:lnTo>
                        <a:pt x="1460771" y="605730"/>
                      </a:lnTo>
                      <a:lnTo>
                        <a:pt x="1457334" y="593832"/>
                      </a:lnTo>
                      <a:lnTo>
                        <a:pt x="1453897" y="581935"/>
                      </a:lnTo>
                      <a:lnTo>
                        <a:pt x="1449931" y="570301"/>
                      </a:lnTo>
                      <a:lnTo>
                        <a:pt x="1445965" y="558668"/>
                      </a:lnTo>
                      <a:lnTo>
                        <a:pt x="1441471" y="547299"/>
                      </a:lnTo>
                      <a:lnTo>
                        <a:pt x="1436976" y="535930"/>
                      </a:lnTo>
                      <a:lnTo>
                        <a:pt x="1432482" y="524825"/>
                      </a:lnTo>
                      <a:lnTo>
                        <a:pt x="1427194" y="513721"/>
                      </a:lnTo>
                      <a:lnTo>
                        <a:pt x="1421907" y="502616"/>
                      </a:lnTo>
                      <a:lnTo>
                        <a:pt x="1416619" y="492040"/>
                      </a:lnTo>
                      <a:lnTo>
                        <a:pt x="1410803" y="481464"/>
                      </a:lnTo>
                      <a:lnTo>
                        <a:pt x="1404986" y="470624"/>
                      </a:lnTo>
                      <a:lnTo>
                        <a:pt x="1398906" y="460313"/>
                      </a:lnTo>
                      <a:lnTo>
                        <a:pt x="1392561" y="450001"/>
                      </a:lnTo>
                      <a:lnTo>
                        <a:pt x="1385951" y="439954"/>
                      </a:lnTo>
                      <a:lnTo>
                        <a:pt x="1379342" y="429907"/>
                      </a:lnTo>
                      <a:lnTo>
                        <a:pt x="1372468" y="420125"/>
                      </a:lnTo>
                      <a:lnTo>
                        <a:pt x="1365065" y="410342"/>
                      </a:lnTo>
                      <a:lnTo>
                        <a:pt x="1357662" y="400824"/>
                      </a:lnTo>
                      <a:lnTo>
                        <a:pt x="1350524" y="391570"/>
                      </a:lnTo>
                      <a:lnTo>
                        <a:pt x="1349202" y="390248"/>
                      </a:lnTo>
                      <a:lnTo>
                        <a:pt x="1338363" y="377293"/>
                      </a:lnTo>
                      <a:lnTo>
                        <a:pt x="1326730" y="364602"/>
                      </a:lnTo>
                      <a:lnTo>
                        <a:pt x="1315097" y="352175"/>
                      </a:lnTo>
                      <a:lnTo>
                        <a:pt x="1302936" y="340277"/>
                      </a:lnTo>
                      <a:lnTo>
                        <a:pt x="1290510" y="328644"/>
                      </a:lnTo>
                      <a:lnTo>
                        <a:pt x="1277555" y="317804"/>
                      </a:lnTo>
                      <a:lnTo>
                        <a:pt x="1264601" y="306699"/>
                      </a:lnTo>
                      <a:lnTo>
                        <a:pt x="1251117" y="296387"/>
                      </a:lnTo>
                      <a:lnTo>
                        <a:pt x="1237369" y="286340"/>
                      </a:lnTo>
                      <a:lnTo>
                        <a:pt x="1223093" y="276822"/>
                      </a:lnTo>
                      <a:lnTo>
                        <a:pt x="1208816" y="267568"/>
                      </a:lnTo>
                      <a:lnTo>
                        <a:pt x="1194275" y="258579"/>
                      </a:lnTo>
                      <a:lnTo>
                        <a:pt x="1179206" y="250383"/>
                      </a:lnTo>
                      <a:lnTo>
                        <a:pt x="1163872" y="242451"/>
                      </a:lnTo>
                      <a:lnTo>
                        <a:pt x="1148802" y="234783"/>
                      </a:lnTo>
                      <a:lnTo>
                        <a:pt x="1132939" y="227909"/>
                      </a:lnTo>
                      <a:lnTo>
                        <a:pt x="1128709" y="226058"/>
                      </a:lnTo>
                      <a:lnTo>
                        <a:pt x="1117869" y="221828"/>
                      </a:lnTo>
                      <a:lnTo>
                        <a:pt x="1107294" y="217862"/>
                      </a:lnTo>
                      <a:lnTo>
                        <a:pt x="1096455" y="213896"/>
                      </a:lnTo>
                      <a:lnTo>
                        <a:pt x="1085615" y="210194"/>
                      </a:lnTo>
                      <a:lnTo>
                        <a:pt x="1073454" y="206229"/>
                      </a:lnTo>
                      <a:lnTo>
                        <a:pt x="1063672" y="203585"/>
                      </a:lnTo>
                      <a:lnTo>
                        <a:pt x="1054418" y="200676"/>
                      </a:lnTo>
                      <a:lnTo>
                        <a:pt x="1034590" y="196182"/>
                      </a:lnTo>
                      <a:lnTo>
                        <a:pt x="1026130" y="194066"/>
                      </a:lnTo>
                      <a:lnTo>
                        <a:pt x="1017141" y="192216"/>
                      </a:lnTo>
                      <a:lnTo>
                        <a:pt x="1007094" y="190365"/>
                      </a:lnTo>
                      <a:lnTo>
                        <a:pt x="997048" y="188778"/>
                      </a:lnTo>
                      <a:lnTo>
                        <a:pt x="976690" y="186134"/>
                      </a:lnTo>
                      <a:lnTo>
                        <a:pt x="961356" y="184019"/>
                      </a:lnTo>
                      <a:lnTo>
                        <a:pt x="948930" y="183226"/>
                      </a:lnTo>
                      <a:lnTo>
                        <a:pt x="936505" y="182169"/>
                      </a:lnTo>
                      <a:lnTo>
                        <a:pt x="923550" y="181904"/>
                      </a:lnTo>
                      <a:lnTo>
                        <a:pt x="911124" y="181640"/>
                      </a:lnTo>
                      <a:lnTo>
                        <a:pt x="899756" y="181640"/>
                      </a:lnTo>
                      <a:lnTo>
                        <a:pt x="888916" y="181904"/>
                      </a:lnTo>
                      <a:lnTo>
                        <a:pt x="877548" y="182169"/>
                      </a:lnTo>
                      <a:lnTo>
                        <a:pt x="866708" y="182697"/>
                      </a:lnTo>
                      <a:lnTo>
                        <a:pt x="855604" y="183755"/>
                      </a:lnTo>
                      <a:lnTo>
                        <a:pt x="844765" y="184548"/>
                      </a:lnTo>
                      <a:lnTo>
                        <a:pt x="833661" y="186134"/>
                      </a:lnTo>
                      <a:lnTo>
                        <a:pt x="822821" y="187721"/>
                      </a:lnTo>
                      <a:lnTo>
                        <a:pt x="811982" y="189307"/>
                      </a:lnTo>
                      <a:lnTo>
                        <a:pt x="801142" y="190894"/>
                      </a:lnTo>
                      <a:lnTo>
                        <a:pt x="790302" y="193273"/>
                      </a:lnTo>
                      <a:lnTo>
                        <a:pt x="779463" y="195653"/>
                      </a:lnTo>
                      <a:lnTo>
                        <a:pt x="768888" y="198032"/>
                      </a:lnTo>
                      <a:lnTo>
                        <a:pt x="758312" y="200676"/>
                      </a:lnTo>
                      <a:lnTo>
                        <a:pt x="747473" y="203849"/>
                      </a:lnTo>
                      <a:lnTo>
                        <a:pt x="737162" y="206757"/>
                      </a:lnTo>
                      <a:lnTo>
                        <a:pt x="726587" y="210194"/>
                      </a:lnTo>
                      <a:lnTo>
                        <a:pt x="716276" y="213896"/>
                      </a:lnTo>
                      <a:lnTo>
                        <a:pt x="705965" y="217598"/>
                      </a:lnTo>
                      <a:lnTo>
                        <a:pt x="695390" y="221563"/>
                      </a:lnTo>
                      <a:lnTo>
                        <a:pt x="685079" y="225794"/>
                      </a:lnTo>
                      <a:lnTo>
                        <a:pt x="675033" y="230024"/>
                      </a:lnTo>
                      <a:lnTo>
                        <a:pt x="664986" y="234519"/>
                      </a:lnTo>
                      <a:lnTo>
                        <a:pt x="654940" y="239542"/>
                      </a:lnTo>
                      <a:lnTo>
                        <a:pt x="644893" y="244302"/>
                      </a:lnTo>
                      <a:lnTo>
                        <a:pt x="635111" y="249589"/>
                      </a:lnTo>
                      <a:lnTo>
                        <a:pt x="625329" y="254877"/>
                      </a:lnTo>
                      <a:lnTo>
                        <a:pt x="615547" y="260430"/>
                      </a:lnTo>
                      <a:lnTo>
                        <a:pt x="606029" y="266511"/>
                      </a:lnTo>
                      <a:lnTo>
                        <a:pt x="596512" y="272327"/>
                      </a:lnTo>
                      <a:lnTo>
                        <a:pt x="586994" y="278673"/>
                      </a:lnTo>
                      <a:lnTo>
                        <a:pt x="577476" y="285283"/>
                      </a:lnTo>
                      <a:lnTo>
                        <a:pt x="574039" y="287662"/>
                      </a:lnTo>
                      <a:lnTo>
                        <a:pt x="570074" y="290042"/>
                      </a:lnTo>
                      <a:lnTo>
                        <a:pt x="565843" y="292157"/>
                      </a:lnTo>
                      <a:lnTo>
                        <a:pt x="561878" y="294008"/>
                      </a:lnTo>
                      <a:lnTo>
                        <a:pt x="557383" y="295859"/>
                      </a:lnTo>
                      <a:lnTo>
                        <a:pt x="553153" y="296916"/>
                      </a:lnTo>
                      <a:lnTo>
                        <a:pt x="548923" y="298503"/>
                      </a:lnTo>
                      <a:lnTo>
                        <a:pt x="544693" y="299560"/>
                      </a:lnTo>
                      <a:lnTo>
                        <a:pt x="540463" y="300353"/>
                      </a:lnTo>
                      <a:lnTo>
                        <a:pt x="536233" y="300882"/>
                      </a:lnTo>
                      <a:lnTo>
                        <a:pt x="531474" y="301411"/>
                      </a:lnTo>
                      <a:lnTo>
                        <a:pt x="527244" y="301675"/>
                      </a:lnTo>
                      <a:lnTo>
                        <a:pt x="523014" y="301411"/>
                      </a:lnTo>
                      <a:lnTo>
                        <a:pt x="518519" y="301411"/>
                      </a:lnTo>
                      <a:lnTo>
                        <a:pt x="514289" y="300618"/>
                      </a:lnTo>
                      <a:lnTo>
                        <a:pt x="510059" y="300089"/>
                      </a:lnTo>
                      <a:lnTo>
                        <a:pt x="505829" y="299296"/>
                      </a:lnTo>
                      <a:lnTo>
                        <a:pt x="501335" y="298238"/>
                      </a:lnTo>
                      <a:lnTo>
                        <a:pt x="497369" y="296916"/>
                      </a:lnTo>
                      <a:lnTo>
                        <a:pt x="493139" y="295594"/>
                      </a:lnTo>
                      <a:lnTo>
                        <a:pt x="489173" y="293744"/>
                      </a:lnTo>
                      <a:lnTo>
                        <a:pt x="485208" y="291893"/>
                      </a:lnTo>
                      <a:lnTo>
                        <a:pt x="481242" y="290042"/>
                      </a:lnTo>
                      <a:lnTo>
                        <a:pt x="477805" y="287662"/>
                      </a:lnTo>
                      <a:lnTo>
                        <a:pt x="474104" y="285283"/>
                      </a:lnTo>
                      <a:lnTo>
                        <a:pt x="470402" y="282639"/>
                      </a:lnTo>
                      <a:lnTo>
                        <a:pt x="466701" y="279731"/>
                      </a:lnTo>
                      <a:lnTo>
                        <a:pt x="463264" y="276558"/>
                      </a:lnTo>
                      <a:lnTo>
                        <a:pt x="460356" y="273649"/>
                      </a:lnTo>
                      <a:lnTo>
                        <a:pt x="457183" y="270212"/>
                      </a:lnTo>
                      <a:lnTo>
                        <a:pt x="454275" y="266511"/>
                      </a:lnTo>
                      <a:lnTo>
                        <a:pt x="451367" y="262809"/>
                      </a:lnTo>
                      <a:lnTo>
                        <a:pt x="448987" y="258843"/>
                      </a:lnTo>
                      <a:lnTo>
                        <a:pt x="446608" y="254877"/>
                      </a:lnTo>
                      <a:lnTo>
                        <a:pt x="444493" y="251176"/>
                      </a:lnTo>
                      <a:lnTo>
                        <a:pt x="442642" y="246681"/>
                      </a:lnTo>
                      <a:lnTo>
                        <a:pt x="440792" y="242451"/>
                      </a:lnTo>
                      <a:lnTo>
                        <a:pt x="439205" y="238220"/>
                      </a:lnTo>
                      <a:lnTo>
                        <a:pt x="438148" y="233990"/>
                      </a:lnTo>
                      <a:lnTo>
                        <a:pt x="437090" y="229760"/>
                      </a:lnTo>
                      <a:lnTo>
                        <a:pt x="436297" y="225529"/>
                      </a:lnTo>
                      <a:lnTo>
                        <a:pt x="435768" y="221299"/>
                      </a:lnTo>
                      <a:lnTo>
                        <a:pt x="435240" y="216804"/>
                      </a:lnTo>
                      <a:lnTo>
                        <a:pt x="434975" y="212310"/>
                      </a:lnTo>
                      <a:lnTo>
                        <a:pt x="434975" y="208079"/>
                      </a:lnTo>
                      <a:lnTo>
                        <a:pt x="435240" y="203849"/>
                      </a:lnTo>
                      <a:lnTo>
                        <a:pt x="436033" y="199354"/>
                      </a:lnTo>
                      <a:lnTo>
                        <a:pt x="436562" y="194860"/>
                      </a:lnTo>
                      <a:lnTo>
                        <a:pt x="437355" y="190629"/>
                      </a:lnTo>
                      <a:lnTo>
                        <a:pt x="438412" y="186663"/>
                      </a:lnTo>
                      <a:lnTo>
                        <a:pt x="439734" y="182433"/>
                      </a:lnTo>
                      <a:lnTo>
                        <a:pt x="441056" y="178203"/>
                      </a:lnTo>
                      <a:lnTo>
                        <a:pt x="442907" y="174237"/>
                      </a:lnTo>
                      <a:lnTo>
                        <a:pt x="444757" y="170271"/>
                      </a:lnTo>
                      <a:lnTo>
                        <a:pt x="446608" y="166305"/>
                      </a:lnTo>
                      <a:lnTo>
                        <a:pt x="448987" y="162603"/>
                      </a:lnTo>
                      <a:lnTo>
                        <a:pt x="451367" y="159166"/>
                      </a:lnTo>
                      <a:lnTo>
                        <a:pt x="454011" y="155465"/>
                      </a:lnTo>
                      <a:lnTo>
                        <a:pt x="456919" y="152027"/>
                      </a:lnTo>
                      <a:lnTo>
                        <a:pt x="460091" y="148590"/>
                      </a:lnTo>
                      <a:lnTo>
                        <a:pt x="463000" y="145418"/>
                      </a:lnTo>
                      <a:lnTo>
                        <a:pt x="466437" y="142245"/>
                      </a:lnTo>
                      <a:lnTo>
                        <a:pt x="470138" y="139601"/>
                      </a:lnTo>
                      <a:lnTo>
                        <a:pt x="473839" y="136693"/>
                      </a:lnTo>
                      <a:lnTo>
                        <a:pt x="486001" y="128232"/>
                      </a:lnTo>
                      <a:lnTo>
                        <a:pt x="498162" y="120300"/>
                      </a:lnTo>
                      <a:lnTo>
                        <a:pt x="510588" y="112368"/>
                      </a:lnTo>
                      <a:lnTo>
                        <a:pt x="522749" y="105229"/>
                      </a:lnTo>
                      <a:lnTo>
                        <a:pt x="535440" y="97826"/>
                      </a:lnTo>
                      <a:lnTo>
                        <a:pt x="548130" y="90688"/>
                      </a:lnTo>
                      <a:lnTo>
                        <a:pt x="560820" y="83813"/>
                      </a:lnTo>
                      <a:lnTo>
                        <a:pt x="573511" y="77468"/>
                      </a:lnTo>
                      <a:lnTo>
                        <a:pt x="586730" y="71387"/>
                      </a:lnTo>
                      <a:lnTo>
                        <a:pt x="599949" y="65306"/>
                      </a:lnTo>
                      <a:lnTo>
                        <a:pt x="612903" y="59489"/>
                      </a:lnTo>
                      <a:lnTo>
                        <a:pt x="626122" y="53937"/>
                      </a:lnTo>
                      <a:lnTo>
                        <a:pt x="639341" y="48649"/>
                      </a:lnTo>
                      <a:lnTo>
                        <a:pt x="652825" y="43890"/>
                      </a:lnTo>
                      <a:lnTo>
                        <a:pt x="666572" y="39395"/>
                      </a:lnTo>
                      <a:lnTo>
                        <a:pt x="680056" y="34636"/>
                      </a:lnTo>
                      <a:lnTo>
                        <a:pt x="693539" y="30670"/>
                      </a:lnTo>
                      <a:lnTo>
                        <a:pt x="707287" y="26704"/>
                      </a:lnTo>
                      <a:lnTo>
                        <a:pt x="721035" y="23267"/>
                      </a:lnTo>
                      <a:lnTo>
                        <a:pt x="735047" y="19830"/>
                      </a:lnTo>
                      <a:lnTo>
                        <a:pt x="748795" y="16657"/>
                      </a:lnTo>
                      <a:lnTo>
                        <a:pt x="762807" y="14013"/>
                      </a:lnTo>
                      <a:lnTo>
                        <a:pt x="776819" y="11369"/>
                      </a:lnTo>
                      <a:lnTo>
                        <a:pt x="790831" y="9254"/>
                      </a:lnTo>
                      <a:lnTo>
                        <a:pt x="805108" y="7139"/>
                      </a:lnTo>
                      <a:lnTo>
                        <a:pt x="819120" y="5288"/>
                      </a:lnTo>
                      <a:lnTo>
                        <a:pt x="833396" y="3702"/>
                      </a:lnTo>
                      <a:lnTo>
                        <a:pt x="847408" y="2380"/>
                      </a:lnTo>
                      <a:lnTo>
                        <a:pt x="861685" y="1586"/>
                      </a:lnTo>
                      <a:lnTo>
                        <a:pt x="876226" y="793"/>
                      </a:lnTo>
                      <a:lnTo>
                        <a:pt x="890502" y="264"/>
                      </a:lnTo>
                      <a:lnTo>
                        <a:pt x="904779" y="264"/>
                      </a:lnTo>
                      <a:lnTo>
                        <a:pt x="9068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dirty="0">
                    <a:solidFill>
                      <a:srgbClr val="FFFFFF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0" name="组合 49"/>
            <p:cNvGrpSpPr/>
            <p:nvPr/>
          </p:nvGrpSpPr>
          <p:grpSpPr>
            <a:xfrm>
              <a:off x="1015628" y="1995237"/>
              <a:ext cx="1544432" cy="2100709"/>
              <a:chOff x="1015628" y="1995237"/>
              <a:chExt cx="1544432" cy="2100709"/>
            </a:xfrm>
          </p:grpSpPr>
          <p:sp>
            <p:nvSpPr>
              <p:cNvPr id="57" name="MH_Other_4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blackWhite">
              <a:xfrm flipH="1">
                <a:off x="1055532" y="1995237"/>
                <a:ext cx="685371" cy="164066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MH_Other_5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blackWhite">
              <a:xfrm flipH="1">
                <a:off x="1754986" y="1995237"/>
                <a:ext cx="0" cy="163127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MH_Other_6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blackWhite">
              <a:xfrm>
                <a:off x="1762027" y="1999929"/>
                <a:ext cx="713537" cy="1589029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MH_SubTitle_2"/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blackWhite">
              <a:xfrm flipH="1">
                <a:off x="1015628" y="3598348"/>
                <a:ext cx="1544432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7F7F7F"/>
              </a:solidFill>
              <a:ln w="28575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376454" y="3635903"/>
                <a:ext cx="7585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OOP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4508204" y="3173512"/>
              <a:ext cx="1546780" cy="2098360"/>
              <a:chOff x="4508204" y="3173512"/>
              <a:chExt cx="1546780" cy="2098360"/>
            </a:xfrm>
          </p:grpSpPr>
          <p:sp>
            <p:nvSpPr>
              <p:cNvPr id="52" name="MH_Other_7"/>
              <p:cNvSpPr>
                <a:spLocks noChangeShapeType="1"/>
              </p:cNvSpPr>
              <p:nvPr>
                <p:custDataLst>
                  <p:tags r:id="rId2"/>
                </p:custDataLst>
              </p:nvPr>
            </p:nvSpPr>
            <p:spPr bwMode="blackWhite">
              <a:xfrm flipH="1">
                <a:off x="4552801" y="3173512"/>
                <a:ext cx="683024" cy="163831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MH_Other_8"/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blackWhite">
              <a:xfrm flipH="1">
                <a:off x="5247562" y="3173512"/>
                <a:ext cx="0" cy="1628930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MH_Other_9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blackWhite">
              <a:xfrm>
                <a:off x="5256950" y="3175861"/>
                <a:ext cx="722926" cy="159841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MH_SubTitle_1"/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blackWhite">
              <a:xfrm flipH="1">
                <a:off x="4508204" y="4774274"/>
                <a:ext cx="1546780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404040"/>
              </a:solidFill>
              <a:ln w="28575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94313" y="4800526"/>
                <a:ext cx="7072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POP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6" name="文本框 65"/>
          <p:cNvSpPr txBox="1"/>
          <p:nvPr/>
        </p:nvSpPr>
        <p:spPr>
          <a:xfrm>
            <a:off x="1054141" y="44797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rgbClr val="7F7F7F"/>
                </a:solidFill>
                <a:ea typeface="微软雅黑" panose="020B0503020204020204" pitchFamily="34" charset="-122"/>
              </a:rPr>
              <a:t>面向对象</a:t>
            </a:r>
            <a:endParaRPr lang="en-US" altLang="zh-CN" b="1" dirty="0">
              <a:solidFill>
                <a:srgbClr val="7F7F7F"/>
              </a:solidFill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40535" y="55363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rgbClr val="404040"/>
                </a:solidFill>
                <a:ea typeface="微软雅黑" panose="020B0503020204020204" pitchFamily="34" charset="-122"/>
              </a:rPr>
              <a:t>面向过程</a:t>
            </a:r>
            <a:endParaRPr lang="en-US" altLang="zh-CN" b="1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7330784" y="1819873"/>
            <a:ext cx="2196318" cy="3423678"/>
            <a:chOff x="2030802" y="1611264"/>
            <a:chExt cx="2196318" cy="3423678"/>
          </a:xfrm>
        </p:grpSpPr>
        <p:sp>
          <p:nvSpPr>
            <p:cNvPr id="69" name="TextBox 10"/>
            <p:cNvSpPr txBox="1"/>
            <p:nvPr/>
          </p:nvSpPr>
          <p:spPr>
            <a:xfrm>
              <a:off x="2030802" y="1611264"/>
              <a:ext cx="2196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前九周</a:t>
              </a:r>
            </a:p>
          </p:txBody>
        </p:sp>
        <p:sp>
          <p:nvSpPr>
            <p:cNvPr id="70" name="TextBox 23"/>
            <p:cNvSpPr txBox="1"/>
            <p:nvPr/>
          </p:nvSpPr>
          <p:spPr>
            <a:xfrm>
              <a:off x="2030802" y="3099534"/>
              <a:ext cx="2196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期中考试</a:t>
              </a:r>
            </a:p>
          </p:txBody>
        </p:sp>
        <p:sp>
          <p:nvSpPr>
            <p:cNvPr id="71" name="TextBox 24"/>
            <p:cNvSpPr txBox="1"/>
            <p:nvPr/>
          </p:nvSpPr>
          <p:spPr>
            <a:xfrm>
              <a:off x="2030802" y="4573277"/>
              <a:ext cx="2196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后六周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55232" y="1772816"/>
            <a:ext cx="600444" cy="3549370"/>
            <a:chOff x="6393975" y="1731074"/>
            <a:chExt cx="600444" cy="3549370"/>
          </a:xfrm>
        </p:grpSpPr>
        <p:sp>
          <p:nvSpPr>
            <p:cNvPr id="76" name="任意多边形 75"/>
            <p:cNvSpPr/>
            <p:nvPr/>
          </p:nvSpPr>
          <p:spPr bwMode="blackWhite">
            <a:xfrm>
              <a:off x="6393975" y="1731074"/>
              <a:ext cx="600444" cy="3549370"/>
            </a:xfrm>
            <a:custGeom>
              <a:avLst/>
              <a:gdLst>
                <a:gd name="connsiteX0" fmla="*/ 300222 w 600444"/>
                <a:gd name="connsiteY0" fmla="*/ 0 h 3549370"/>
                <a:gd name="connsiteX1" fmla="*/ 600444 w 600444"/>
                <a:gd name="connsiteY1" fmla="*/ 300222 h 3549370"/>
                <a:gd name="connsiteX2" fmla="*/ 468079 w 600444"/>
                <a:gd name="connsiteY2" fmla="*/ 549171 h 3549370"/>
                <a:gd name="connsiteX3" fmla="*/ 428714 w 600444"/>
                <a:gd name="connsiteY3" fmla="*/ 570538 h 3549370"/>
                <a:gd name="connsiteX4" fmla="*/ 428714 w 600444"/>
                <a:gd name="connsiteY4" fmla="*/ 1533984 h 3549370"/>
                <a:gd name="connsiteX5" fmla="*/ 468079 w 600444"/>
                <a:gd name="connsiteY5" fmla="*/ 1555350 h 3549370"/>
                <a:gd name="connsiteX6" fmla="*/ 600444 w 600444"/>
                <a:gd name="connsiteY6" fmla="*/ 1804299 h 3549370"/>
                <a:gd name="connsiteX7" fmla="*/ 468079 w 600444"/>
                <a:gd name="connsiteY7" fmla="*/ 2053248 h 3549370"/>
                <a:gd name="connsiteX8" fmla="*/ 428714 w 600444"/>
                <a:gd name="connsiteY8" fmla="*/ 2074615 h 3549370"/>
                <a:gd name="connsiteX9" fmla="*/ 428714 w 600444"/>
                <a:gd name="connsiteY9" fmla="*/ 2978833 h 3549370"/>
                <a:gd name="connsiteX10" fmla="*/ 468079 w 600444"/>
                <a:gd name="connsiteY10" fmla="*/ 3000199 h 3549370"/>
                <a:gd name="connsiteX11" fmla="*/ 600444 w 600444"/>
                <a:gd name="connsiteY11" fmla="*/ 3249148 h 3549370"/>
                <a:gd name="connsiteX12" fmla="*/ 300222 w 600444"/>
                <a:gd name="connsiteY12" fmla="*/ 3549370 h 3549370"/>
                <a:gd name="connsiteX13" fmla="*/ 0 w 600444"/>
                <a:gd name="connsiteY13" fmla="*/ 3249148 h 3549370"/>
                <a:gd name="connsiteX14" fmla="*/ 132365 w 600444"/>
                <a:gd name="connsiteY14" fmla="*/ 3000199 h 3549370"/>
                <a:gd name="connsiteX15" fmla="*/ 171730 w 600444"/>
                <a:gd name="connsiteY15" fmla="*/ 2978833 h 3549370"/>
                <a:gd name="connsiteX16" fmla="*/ 171730 w 600444"/>
                <a:gd name="connsiteY16" fmla="*/ 2074615 h 3549370"/>
                <a:gd name="connsiteX17" fmla="*/ 132365 w 600444"/>
                <a:gd name="connsiteY17" fmla="*/ 2053248 h 3549370"/>
                <a:gd name="connsiteX18" fmla="*/ 0 w 600444"/>
                <a:gd name="connsiteY18" fmla="*/ 1804299 h 3549370"/>
                <a:gd name="connsiteX19" fmla="*/ 132365 w 600444"/>
                <a:gd name="connsiteY19" fmla="*/ 1555350 h 3549370"/>
                <a:gd name="connsiteX20" fmla="*/ 171730 w 600444"/>
                <a:gd name="connsiteY20" fmla="*/ 1533984 h 3549370"/>
                <a:gd name="connsiteX21" fmla="*/ 171730 w 600444"/>
                <a:gd name="connsiteY21" fmla="*/ 570538 h 3549370"/>
                <a:gd name="connsiteX22" fmla="*/ 132365 w 600444"/>
                <a:gd name="connsiteY22" fmla="*/ 549171 h 3549370"/>
                <a:gd name="connsiteX23" fmla="*/ 0 w 600444"/>
                <a:gd name="connsiteY23" fmla="*/ 300222 h 3549370"/>
                <a:gd name="connsiteX24" fmla="*/ 300222 w 600444"/>
                <a:gd name="connsiteY24" fmla="*/ 0 h 35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444" h="3549370">
                  <a:moveTo>
                    <a:pt x="300222" y="0"/>
                  </a:moveTo>
                  <a:cubicBezTo>
                    <a:pt x="466030" y="0"/>
                    <a:pt x="600444" y="134414"/>
                    <a:pt x="600444" y="300222"/>
                  </a:cubicBezTo>
                  <a:cubicBezTo>
                    <a:pt x="600444" y="403852"/>
                    <a:pt x="547939" y="495219"/>
                    <a:pt x="468079" y="549171"/>
                  </a:cubicBezTo>
                  <a:lnTo>
                    <a:pt x="428714" y="570538"/>
                  </a:lnTo>
                  <a:lnTo>
                    <a:pt x="428714" y="1533984"/>
                  </a:lnTo>
                  <a:lnTo>
                    <a:pt x="468079" y="1555350"/>
                  </a:lnTo>
                  <a:cubicBezTo>
                    <a:pt x="547939" y="1609302"/>
                    <a:pt x="600444" y="1700669"/>
                    <a:pt x="600444" y="1804299"/>
                  </a:cubicBezTo>
                  <a:cubicBezTo>
                    <a:pt x="600444" y="1907929"/>
                    <a:pt x="547939" y="1999296"/>
                    <a:pt x="468079" y="2053248"/>
                  </a:cubicBezTo>
                  <a:lnTo>
                    <a:pt x="428714" y="2074615"/>
                  </a:lnTo>
                  <a:lnTo>
                    <a:pt x="428714" y="2978833"/>
                  </a:lnTo>
                  <a:lnTo>
                    <a:pt x="468079" y="3000199"/>
                  </a:lnTo>
                  <a:cubicBezTo>
                    <a:pt x="547939" y="3054152"/>
                    <a:pt x="600444" y="3145518"/>
                    <a:pt x="600444" y="3249148"/>
                  </a:cubicBezTo>
                  <a:cubicBezTo>
                    <a:pt x="600444" y="3414956"/>
                    <a:pt x="466030" y="3549370"/>
                    <a:pt x="300222" y="3549370"/>
                  </a:cubicBezTo>
                  <a:cubicBezTo>
                    <a:pt x="134414" y="3549370"/>
                    <a:pt x="0" y="3414956"/>
                    <a:pt x="0" y="3249148"/>
                  </a:cubicBezTo>
                  <a:cubicBezTo>
                    <a:pt x="0" y="3145518"/>
                    <a:pt x="52505" y="3054152"/>
                    <a:pt x="132365" y="3000199"/>
                  </a:cubicBezTo>
                  <a:lnTo>
                    <a:pt x="171730" y="2978833"/>
                  </a:lnTo>
                  <a:lnTo>
                    <a:pt x="171730" y="2074615"/>
                  </a:lnTo>
                  <a:lnTo>
                    <a:pt x="132365" y="2053248"/>
                  </a:lnTo>
                  <a:cubicBezTo>
                    <a:pt x="52505" y="1999296"/>
                    <a:pt x="0" y="1907929"/>
                    <a:pt x="0" y="1804299"/>
                  </a:cubicBezTo>
                  <a:cubicBezTo>
                    <a:pt x="0" y="1700669"/>
                    <a:pt x="52505" y="1609302"/>
                    <a:pt x="132365" y="1555350"/>
                  </a:cubicBezTo>
                  <a:lnTo>
                    <a:pt x="171730" y="1533984"/>
                  </a:lnTo>
                  <a:lnTo>
                    <a:pt x="171730" y="570538"/>
                  </a:lnTo>
                  <a:lnTo>
                    <a:pt x="132365" y="549171"/>
                  </a:lnTo>
                  <a:cubicBezTo>
                    <a:pt x="52505" y="495219"/>
                    <a:pt x="0" y="403852"/>
                    <a:pt x="0" y="300222"/>
                  </a:cubicBezTo>
                  <a:cubicBezTo>
                    <a:pt x="0" y="134414"/>
                    <a:pt x="134414" y="0"/>
                    <a:pt x="30022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flipH="1">
              <a:off x="6461565" y="4750370"/>
              <a:ext cx="465264" cy="465265"/>
            </a:xfrm>
            <a:prstGeom prst="ellipse">
              <a:avLst/>
            </a:prstGeom>
            <a:solidFill>
              <a:srgbClr val="404040"/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flipH="1">
              <a:off x="6461565" y="1797181"/>
              <a:ext cx="465264" cy="465265"/>
            </a:xfrm>
            <a:prstGeom prst="ellipse">
              <a:avLst/>
            </a:prstGeom>
            <a:solidFill>
              <a:srgbClr val="404040"/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flipH="1">
              <a:off x="6461565" y="3301417"/>
              <a:ext cx="465264" cy="465265"/>
            </a:xfrm>
            <a:prstGeom prst="ellipse">
              <a:avLst/>
            </a:prstGeom>
            <a:solidFill>
              <a:srgbClr val="7F7F7F"/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图片 59">
            <a:extLst>
              <a:ext uri="{FF2B5EF4-FFF2-40B4-BE49-F238E27FC236}">
                <a16:creationId xmlns:a16="http://schemas.microsoft.com/office/drawing/2014/main" id="{EE1B11AD-A8E3-47FD-99CD-236EF4DF21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232" y="3129829"/>
            <a:ext cx="2498729" cy="337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53C848-3645-47D1-85BD-DE4423060952}"/>
              </a:ext>
            </a:extLst>
          </p:cNvPr>
          <p:cNvSpPr txBox="1"/>
          <p:nvPr/>
        </p:nvSpPr>
        <p:spPr>
          <a:xfrm>
            <a:off x="6701183" y="3346759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78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25"/>
          <p:cNvCxnSpPr>
            <a:cxnSpLocks noChangeShapeType="1"/>
          </p:cNvCxnSpPr>
          <p:nvPr/>
        </p:nvCxnSpPr>
        <p:spPr bwMode="auto">
          <a:xfrm flipV="1">
            <a:off x="5885333" y="4094460"/>
            <a:ext cx="7230" cy="799698"/>
          </a:xfrm>
          <a:prstGeom prst="line">
            <a:avLst/>
          </a:prstGeom>
          <a:noFill/>
          <a:ln w="19050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headEnd/>
            <a:tailEnd/>
          </a:ln>
        </p:spPr>
      </p:cxnSp>
      <p:cxnSp>
        <p:nvCxnSpPr>
          <p:cNvPr id="45" name="Straight Connector 17"/>
          <p:cNvCxnSpPr>
            <a:cxnSpLocks noChangeShapeType="1"/>
          </p:cNvCxnSpPr>
          <p:nvPr/>
        </p:nvCxnSpPr>
        <p:spPr bwMode="auto">
          <a:xfrm>
            <a:off x="4301008" y="1755775"/>
            <a:ext cx="666750" cy="515938"/>
          </a:xfrm>
          <a:prstGeom prst="line">
            <a:avLst/>
          </a:prstGeom>
          <a:noFill/>
          <a:ln w="19050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headEnd/>
            <a:tailEnd/>
          </a:ln>
        </p:spPr>
      </p:cxnSp>
      <p:cxnSp>
        <p:nvCxnSpPr>
          <p:cNvPr id="47" name="Straight Connector 18"/>
          <p:cNvCxnSpPr>
            <a:cxnSpLocks noChangeShapeType="1"/>
          </p:cNvCxnSpPr>
          <p:nvPr/>
        </p:nvCxnSpPr>
        <p:spPr bwMode="auto">
          <a:xfrm flipH="1">
            <a:off x="6893395" y="1828800"/>
            <a:ext cx="647700" cy="436563"/>
          </a:xfrm>
          <a:prstGeom prst="line">
            <a:avLst/>
          </a:prstGeom>
          <a:noFill/>
          <a:ln w="19050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headEnd/>
            <a:tailEnd/>
          </a:ln>
        </p:spPr>
      </p:cxnSp>
      <p:cxnSp>
        <p:nvCxnSpPr>
          <p:cNvPr id="48" name="Straight Connector 21"/>
          <p:cNvCxnSpPr>
            <a:cxnSpLocks noChangeShapeType="1"/>
          </p:cNvCxnSpPr>
          <p:nvPr/>
        </p:nvCxnSpPr>
        <p:spPr bwMode="auto">
          <a:xfrm flipV="1">
            <a:off x="4229571" y="3580606"/>
            <a:ext cx="633413" cy="360363"/>
          </a:xfrm>
          <a:prstGeom prst="line">
            <a:avLst/>
          </a:prstGeom>
          <a:noFill/>
          <a:ln w="19050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headEnd/>
            <a:tailEnd/>
          </a:ln>
        </p:spPr>
      </p:cxnSp>
      <p:cxnSp>
        <p:nvCxnSpPr>
          <p:cNvPr id="50" name="Straight Connector 22"/>
          <p:cNvCxnSpPr>
            <a:cxnSpLocks noChangeShapeType="1"/>
          </p:cNvCxnSpPr>
          <p:nvPr/>
        </p:nvCxnSpPr>
        <p:spPr bwMode="auto">
          <a:xfrm flipH="1" flipV="1">
            <a:off x="7067416" y="3492798"/>
            <a:ext cx="647700" cy="431800"/>
          </a:xfrm>
          <a:prstGeom prst="line">
            <a:avLst/>
          </a:prstGeom>
          <a:noFill/>
          <a:ln w="19050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headEnd/>
            <a:tailEnd/>
          </a:ln>
        </p:spPr>
      </p:cxnSp>
      <p:sp>
        <p:nvSpPr>
          <p:cNvPr id="51" name="Oval 4"/>
          <p:cNvSpPr>
            <a:spLocks noChangeArrowheads="1"/>
          </p:cNvSpPr>
          <p:nvPr/>
        </p:nvSpPr>
        <p:spPr bwMode="auto">
          <a:xfrm>
            <a:off x="3405658" y="1108075"/>
            <a:ext cx="928687" cy="928688"/>
          </a:xfrm>
          <a:prstGeom prst="ellipse">
            <a:avLst/>
          </a:prstGeom>
          <a:solidFill>
            <a:srgbClr val="7F7F7F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Oval 7"/>
          <p:cNvSpPr>
            <a:spLocks noChangeArrowheads="1"/>
          </p:cNvSpPr>
          <p:nvPr/>
        </p:nvSpPr>
        <p:spPr bwMode="auto">
          <a:xfrm>
            <a:off x="7502995" y="1122363"/>
            <a:ext cx="928688" cy="928687"/>
          </a:xfrm>
          <a:prstGeom prst="ellipse">
            <a:avLst/>
          </a:prstGeom>
          <a:solidFill>
            <a:srgbClr val="7F7F7F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altLang="zh-CN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Oval 9"/>
          <p:cNvSpPr>
            <a:spLocks noChangeArrowheads="1"/>
          </p:cNvSpPr>
          <p:nvPr/>
        </p:nvSpPr>
        <p:spPr bwMode="auto">
          <a:xfrm>
            <a:off x="3300884" y="3717131"/>
            <a:ext cx="928687" cy="928688"/>
          </a:xfrm>
          <a:prstGeom prst="ellipse">
            <a:avLst/>
          </a:prstGeom>
          <a:solidFill>
            <a:srgbClr val="7F7F7F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7677016" y="3643610"/>
            <a:ext cx="928688" cy="928688"/>
          </a:xfrm>
          <a:prstGeom prst="ellipse">
            <a:avLst/>
          </a:prstGeom>
          <a:solidFill>
            <a:srgbClr val="7F7F7F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altLang="zh-CN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Oval 15"/>
          <p:cNvSpPr>
            <a:spLocks noChangeArrowheads="1"/>
          </p:cNvSpPr>
          <p:nvPr/>
        </p:nvSpPr>
        <p:spPr bwMode="auto">
          <a:xfrm>
            <a:off x="5420989" y="5341077"/>
            <a:ext cx="928687" cy="928688"/>
          </a:xfrm>
          <a:prstGeom prst="ellipse">
            <a:avLst/>
          </a:prstGeom>
          <a:solidFill>
            <a:srgbClr val="404040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altLang="zh-CN" sz="14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0" name="Group 69"/>
          <p:cNvGrpSpPr>
            <a:grpSpLocks/>
          </p:cNvGrpSpPr>
          <p:nvPr/>
        </p:nvGrpSpPr>
        <p:grpSpPr bwMode="auto">
          <a:xfrm>
            <a:off x="4694708" y="1841500"/>
            <a:ext cx="2381250" cy="2381250"/>
            <a:chOff x="4905488" y="3342043"/>
            <a:chExt cx="2381025" cy="2381025"/>
          </a:xfrm>
        </p:grpSpPr>
        <p:sp>
          <p:nvSpPr>
            <p:cNvPr id="61" name="Oval 1"/>
            <p:cNvSpPr>
              <a:spLocks noChangeArrowheads="1"/>
            </p:cNvSpPr>
            <p:nvPr/>
          </p:nvSpPr>
          <p:spPr bwMode="auto">
            <a:xfrm>
              <a:off x="4905488" y="3342043"/>
              <a:ext cx="2381025" cy="23810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d-ID" altLang="zh-CN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Oval 32"/>
            <p:cNvSpPr>
              <a:spLocks noChangeArrowheads="1"/>
            </p:cNvSpPr>
            <p:nvPr/>
          </p:nvSpPr>
          <p:spPr bwMode="auto">
            <a:xfrm>
              <a:off x="5253118" y="3689672"/>
              <a:ext cx="1685766" cy="1685766"/>
            </a:xfrm>
            <a:prstGeom prst="ellipse">
              <a:avLst/>
            </a:prstGeom>
            <a:solidFill>
              <a:srgbClr val="40404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d-ID" altLang="zh-CN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9" name="TextBox 45"/>
          <p:cNvSpPr txBox="1">
            <a:spLocks noChangeArrowheads="1"/>
          </p:cNvSpPr>
          <p:nvPr/>
        </p:nvSpPr>
        <p:spPr bwMode="auto">
          <a:xfrm>
            <a:off x="1458034" y="1108075"/>
            <a:ext cx="17940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授课（</a:t>
            </a:r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48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70" name="TextBox 46"/>
          <p:cNvSpPr txBox="1">
            <a:spLocks noChangeArrowheads="1"/>
          </p:cNvSpPr>
          <p:nvPr/>
        </p:nvSpPr>
        <p:spPr bwMode="auto">
          <a:xfrm>
            <a:off x="1470977" y="3771106"/>
            <a:ext cx="16049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小班（</a:t>
            </a:r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72" name="TextBox 48"/>
          <p:cNvSpPr txBox="1">
            <a:spLocks noChangeArrowheads="1"/>
          </p:cNvSpPr>
          <p:nvPr/>
        </p:nvSpPr>
        <p:spPr bwMode="auto">
          <a:xfrm>
            <a:off x="8674645" y="1108075"/>
            <a:ext cx="17940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实验（</a:t>
            </a:r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73" name="TextBox 49"/>
          <p:cNvSpPr txBox="1">
            <a:spLocks noChangeArrowheads="1"/>
          </p:cNvSpPr>
          <p:nvPr/>
        </p:nvSpPr>
        <p:spPr bwMode="auto">
          <a:xfrm>
            <a:off x="8848666" y="3719810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机测</a:t>
            </a:r>
          </a:p>
        </p:txBody>
      </p:sp>
      <p:sp>
        <p:nvSpPr>
          <p:cNvPr id="74" name="TextBox 50"/>
          <p:cNvSpPr txBox="1">
            <a:spLocks noChangeArrowheads="1"/>
          </p:cNvSpPr>
          <p:nvPr/>
        </p:nvSpPr>
        <p:spPr bwMode="auto">
          <a:xfrm>
            <a:off x="5001294" y="4906264"/>
            <a:ext cx="22314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F487C"/>
                </a:solidFill>
                <a:latin typeface="微软雅黑" pitchFamily="34" charset="-122"/>
                <a:ea typeface="微软雅黑" pitchFamily="34" charset="-122"/>
              </a:rPr>
              <a:t>自主学习（∞）</a:t>
            </a:r>
          </a:p>
        </p:txBody>
      </p:sp>
      <p:sp>
        <p:nvSpPr>
          <p:cNvPr id="75" name="Freeform 70"/>
          <p:cNvSpPr>
            <a:spLocks noEditPoints="1"/>
          </p:cNvSpPr>
          <p:nvPr/>
        </p:nvSpPr>
        <p:spPr bwMode="auto">
          <a:xfrm>
            <a:off x="7790333" y="1409700"/>
            <a:ext cx="366712" cy="366713"/>
          </a:xfrm>
          <a:custGeom>
            <a:avLst/>
            <a:gdLst>
              <a:gd name="T0" fmla="*/ 2147483647 w 231"/>
              <a:gd name="T1" fmla="*/ 2147483647 h 231"/>
              <a:gd name="T2" fmla="*/ 2147483647 w 231"/>
              <a:gd name="T3" fmla="*/ 2147483647 h 231"/>
              <a:gd name="T4" fmla="*/ 2147483647 w 231"/>
              <a:gd name="T5" fmla="*/ 2147483647 h 231"/>
              <a:gd name="T6" fmla="*/ 2147483647 w 231"/>
              <a:gd name="T7" fmla="*/ 2147483647 h 231"/>
              <a:gd name="T8" fmla="*/ 2147483647 w 231"/>
              <a:gd name="T9" fmla="*/ 2147483647 h 231"/>
              <a:gd name="T10" fmla="*/ 2147483647 w 231"/>
              <a:gd name="T11" fmla="*/ 0 h 231"/>
              <a:gd name="T12" fmla="*/ 2147483647 w 231"/>
              <a:gd name="T13" fmla="*/ 0 h 231"/>
              <a:gd name="T14" fmla="*/ 2147483647 w 231"/>
              <a:gd name="T15" fmla="*/ 2147483647 h 231"/>
              <a:gd name="T16" fmla="*/ 2147483647 w 231"/>
              <a:gd name="T17" fmla="*/ 2147483647 h 231"/>
              <a:gd name="T18" fmla="*/ 2147483647 w 231"/>
              <a:gd name="T19" fmla="*/ 2147483647 h 231"/>
              <a:gd name="T20" fmla="*/ 2147483647 w 231"/>
              <a:gd name="T21" fmla="*/ 2147483647 h 231"/>
              <a:gd name="T22" fmla="*/ 2147483647 w 231"/>
              <a:gd name="T23" fmla="*/ 2147483647 h 231"/>
              <a:gd name="T24" fmla="*/ 0 w 231"/>
              <a:gd name="T25" fmla="*/ 2147483647 h 231"/>
              <a:gd name="T26" fmla="*/ 0 w 231"/>
              <a:gd name="T27" fmla="*/ 2147483647 h 231"/>
              <a:gd name="T28" fmla="*/ 2147483647 w 231"/>
              <a:gd name="T29" fmla="*/ 2147483647 h 231"/>
              <a:gd name="T30" fmla="*/ 2147483647 w 231"/>
              <a:gd name="T31" fmla="*/ 2147483647 h 231"/>
              <a:gd name="T32" fmla="*/ 2147483647 w 231"/>
              <a:gd name="T33" fmla="*/ 2147483647 h 231"/>
              <a:gd name="T34" fmla="*/ 2147483647 w 231"/>
              <a:gd name="T35" fmla="*/ 2147483647 h 231"/>
              <a:gd name="T36" fmla="*/ 2147483647 w 231"/>
              <a:gd name="T37" fmla="*/ 2147483647 h 231"/>
              <a:gd name="T38" fmla="*/ 2147483647 w 231"/>
              <a:gd name="T39" fmla="*/ 2147483647 h 231"/>
              <a:gd name="T40" fmla="*/ 2147483647 w 231"/>
              <a:gd name="T41" fmla="*/ 2147483647 h 231"/>
              <a:gd name="T42" fmla="*/ 2147483647 w 231"/>
              <a:gd name="T43" fmla="*/ 2147483647 h 231"/>
              <a:gd name="T44" fmla="*/ 2147483647 w 231"/>
              <a:gd name="T45" fmla="*/ 2147483647 h 231"/>
              <a:gd name="T46" fmla="*/ 2147483647 w 231"/>
              <a:gd name="T47" fmla="*/ 2147483647 h 231"/>
              <a:gd name="T48" fmla="*/ 2147483647 w 231"/>
              <a:gd name="T49" fmla="*/ 2147483647 h 231"/>
              <a:gd name="T50" fmla="*/ 2147483647 w 231"/>
              <a:gd name="T51" fmla="*/ 2147483647 h 231"/>
              <a:gd name="T52" fmla="*/ 2147483647 w 231"/>
              <a:gd name="T53" fmla="*/ 2147483647 h 231"/>
              <a:gd name="T54" fmla="*/ 2147483647 w 231"/>
              <a:gd name="T55" fmla="*/ 2147483647 h 231"/>
              <a:gd name="T56" fmla="*/ 2147483647 w 231"/>
              <a:gd name="T57" fmla="*/ 2147483647 h 231"/>
              <a:gd name="T58" fmla="*/ 2147483647 w 231"/>
              <a:gd name="T59" fmla="*/ 2147483647 h 231"/>
              <a:gd name="T60" fmla="*/ 2147483647 w 231"/>
              <a:gd name="T61" fmla="*/ 2147483647 h 231"/>
              <a:gd name="T62" fmla="*/ 2147483647 w 231"/>
              <a:gd name="T63" fmla="*/ 2147483647 h 231"/>
              <a:gd name="T64" fmla="*/ 2147483647 w 231"/>
              <a:gd name="T65" fmla="*/ 2147483647 h 231"/>
              <a:gd name="T66" fmla="*/ 2147483647 w 231"/>
              <a:gd name="T67" fmla="*/ 2147483647 h 231"/>
              <a:gd name="T68" fmla="*/ 2147483647 w 231"/>
              <a:gd name="T69" fmla="*/ 2147483647 h 231"/>
              <a:gd name="T70" fmla="*/ 2147483647 w 231"/>
              <a:gd name="T71" fmla="*/ 2147483647 h 231"/>
              <a:gd name="T72" fmla="*/ 2147483647 w 231"/>
              <a:gd name="T73" fmla="*/ 2147483647 h 231"/>
              <a:gd name="T74" fmla="*/ 2147483647 w 231"/>
              <a:gd name="T75" fmla="*/ 2147483647 h 231"/>
              <a:gd name="T76" fmla="*/ 2147483647 w 231"/>
              <a:gd name="T77" fmla="*/ 2147483647 h 231"/>
              <a:gd name="T78" fmla="*/ 2147483647 w 231"/>
              <a:gd name="T79" fmla="*/ 2147483647 h 23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231"/>
              <a:gd name="T121" fmla="*/ 0 h 231"/>
              <a:gd name="T122" fmla="*/ 231 w 231"/>
              <a:gd name="T123" fmla="*/ 231 h 231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231" h="231">
                <a:moveTo>
                  <a:pt x="188" y="145"/>
                </a:moveTo>
                <a:lnTo>
                  <a:pt x="188" y="101"/>
                </a:lnTo>
                <a:lnTo>
                  <a:pt x="130" y="101"/>
                </a:lnTo>
                <a:lnTo>
                  <a:pt x="130" y="87"/>
                </a:lnTo>
                <a:lnTo>
                  <a:pt x="173" y="87"/>
                </a:lnTo>
                <a:lnTo>
                  <a:pt x="173" y="0"/>
                </a:lnTo>
                <a:lnTo>
                  <a:pt x="72" y="0"/>
                </a:lnTo>
                <a:lnTo>
                  <a:pt x="72" y="87"/>
                </a:lnTo>
                <a:lnTo>
                  <a:pt x="115" y="87"/>
                </a:lnTo>
                <a:lnTo>
                  <a:pt x="115" y="101"/>
                </a:lnTo>
                <a:lnTo>
                  <a:pt x="43" y="101"/>
                </a:lnTo>
                <a:lnTo>
                  <a:pt x="43" y="145"/>
                </a:lnTo>
                <a:lnTo>
                  <a:pt x="0" y="145"/>
                </a:lnTo>
                <a:lnTo>
                  <a:pt x="0" y="231"/>
                </a:lnTo>
                <a:lnTo>
                  <a:pt x="101" y="231"/>
                </a:lnTo>
                <a:lnTo>
                  <a:pt x="101" y="145"/>
                </a:lnTo>
                <a:lnTo>
                  <a:pt x="58" y="145"/>
                </a:lnTo>
                <a:lnTo>
                  <a:pt x="58" y="116"/>
                </a:lnTo>
                <a:lnTo>
                  <a:pt x="173" y="116"/>
                </a:lnTo>
                <a:lnTo>
                  <a:pt x="173" y="145"/>
                </a:lnTo>
                <a:lnTo>
                  <a:pt x="130" y="145"/>
                </a:lnTo>
                <a:lnTo>
                  <a:pt x="130" y="231"/>
                </a:lnTo>
                <a:lnTo>
                  <a:pt x="231" y="231"/>
                </a:lnTo>
                <a:lnTo>
                  <a:pt x="231" y="145"/>
                </a:lnTo>
                <a:lnTo>
                  <a:pt x="188" y="145"/>
                </a:lnTo>
                <a:close/>
                <a:moveTo>
                  <a:pt x="87" y="159"/>
                </a:moveTo>
                <a:lnTo>
                  <a:pt x="87" y="173"/>
                </a:lnTo>
                <a:lnTo>
                  <a:pt x="14" y="173"/>
                </a:lnTo>
                <a:lnTo>
                  <a:pt x="14" y="159"/>
                </a:lnTo>
                <a:lnTo>
                  <a:pt x="87" y="159"/>
                </a:lnTo>
                <a:close/>
                <a:moveTo>
                  <a:pt x="87" y="29"/>
                </a:moveTo>
                <a:lnTo>
                  <a:pt x="87" y="15"/>
                </a:lnTo>
                <a:lnTo>
                  <a:pt x="159" y="15"/>
                </a:lnTo>
                <a:lnTo>
                  <a:pt x="159" y="29"/>
                </a:lnTo>
                <a:lnTo>
                  <a:pt x="87" y="29"/>
                </a:lnTo>
                <a:close/>
                <a:moveTo>
                  <a:pt x="217" y="173"/>
                </a:moveTo>
                <a:lnTo>
                  <a:pt x="144" y="173"/>
                </a:lnTo>
                <a:lnTo>
                  <a:pt x="144" y="159"/>
                </a:lnTo>
                <a:lnTo>
                  <a:pt x="217" y="159"/>
                </a:lnTo>
                <a:lnTo>
                  <a:pt x="217" y="1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6" name="Group 55"/>
          <p:cNvPicPr preferRelativeResize="0">
            <a:picLocks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08326" y="5625636"/>
            <a:ext cx="354012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Group 59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4420" y="1436688"/>
            <a:ext cx="377825" cy="298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79" name="Freeform 91"/>
          <p:cNvSpPr>
            <a:spLocks noEditPoints="1"/>
          </p:cNvSpPr>
          <p:nvPr/>
        </p:nvSpPr>
        <p:spPr bwMode="auto">
          <a:xfrm>
            <a:off x="7993426" y="3953031"/>
            <a:ext cx="358775" cy="357187"/>
          </a:xfrm>
          <a:custGeom>
            <a:avLst/>
            <a:gdLst>
              <a:gd name="T0" fmla="*/ 2147483647 w 63"/>
              <a:gd name="T1" fmla="*/ 2147483647 h 63"/>
              <a:gd name="T2" fmla="*/ 2147483647 w 63"/>
              <a:gd name="T3" fmla="*/ 2147483647 h 63"/>
              <a:gd name="T4" fmla="*/ 2147483647 w 63"/>
              <a:gd name="T5" fmla="*/ 2147483647 h 63"/>
              <a:gd name="T6" fmla="*/ 2147483647 w 63"/>
              <a:gd name="T7" fmla="*/ 0 h 63"/>
              <a:gd name="T8" fmla="*/ 0 w 63"/>
              <a:gd name="T9" fmla="*/ 2147483647 h 63"/>
              <a:gd name="T10" fmla="*/ 2147483647 w 63"/>
              <a:gd name="T11" fmla="*/ 2147483647 h 63"/>
              <a:gd name="T12" fmla="*/ 2147483647 w 63"/>
              <a:gd name="T13" fmla="*/ 2147483647 h 63"/>
              <a:gd name="T14" fmla="*/ 2147483647 w 63"/>
              <a:gd name="T15" fmla="*/ 2147483647 h 63"/>
              <a:gd name="T16" fmla="*/ 2147483647 w 63"/>
              <a:gd name="T17" fmla="*/ 2147483647 h 63"/>
              <a:gd name="T18" fmla="*/ 2147483647 w 63"/>
              <a:gd name="T19" fmla="*/ 2147483647 h 63"/>
              <a:gd name="T20" fmla="*/ 2147483647 w 63"/>
              <a:gd name="T21" fmla="*/ 2147483647 h 63"/>
              <a:gd name="T22" fmla="*/ 2147483647 w 63"/>
              <a:gd name="T23" fmla="*/ 2147483647 h 63"/>
              <a:gd name="T24" fmla="*/ 2147483647 w 63"/>
              <a:gd name="T25" fmla="*/ 2147483647 h 63"/>
              <a:gd name="T26" fmla="*/ 2147483647 w 63"/>
              <a:gd name="T27" fmla="*/ 2147483647 h 63"/>
              <a:gd name="T28" fmla="*/ 2147483647 w 63"/>
              <a:gd name="T29" fmla="*/ 2147483647 h 63"/>
              <a:gd name="T30" fmla="*/ 2147483647 w 63"/>
              <a:gd name="T31" fmla="*/ 214748364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63"/>
              <a:gd name="T49" fmla="*/ 0 h 63"/>
              <a:gd name="T50" fmla="*/ 63 w 63"/>
              <a:gd name="T51" fmla="*/ 63 h 6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63" h="63">
                <a:moveTo>
                  <a:pt x="62" y="54"/>
                </a:moveTo>
                <a:cubicBezTo>
                  <a:pt x="51" y="43"/>
                  <a:pt x="51" y="43"/>
                  <a:pt x="51" y="43"/>
                </a:cubicBezTo>
                <a:cubicBezTo>
                  <a:pt x="54" y="39"/>
                  <a:pt x="56" y="33"/>
                  <a:pt x="56" y="28"/>
                </a:cubicBezTo>
                <a:cubicBezTo>
                  <a:pt x="56" y="12"/>
                  <a:pt x="43" y="0"/>
                  <a:pt x="28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8" y="56"/>
                </a:cubicBezTo>
                <a:cubicBezTo>
                  <a:pt x="33" y="56"/>
                  <a:pt x="39" y="54"/>
                  <a:pt x="43" y="51"/>
                </a:cubicBezTo>
                <a:cubicBezTo>
                  <a:pt x="54" y="62"/>
                  <a:pt x="54" y="62"/>
                  <a:pt x="54" y="62"/>
                </a:cubicBezTo>
                <a:cubicBezTo>
                  <a:pt x="55" y="63"/>
                  <a:pt x="56" y="63"/>
                  <a:pt x="57" y="62"/>
                </a:cubicBezTo>
                <a:cubicBezTo>
                  <a:pt x="62" y="57"/>
                  <a:pt x="62" y="57"/>
                  <a:pt x="62" y="57"/>
                </a:cubicBezTo>
                <a:cubicBezTo>
                  <a:pt x="63" y="56"/>
                  <a:pt x="63" y="55"/>
                  <a:pt x="62" y="54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0" name="Group 66"/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53296" y="4047331"/>
            <a:ext cx="37782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39"/>
          <p:cNvSpPr>
            <a:spLocks noChangeArrowheads="1"/>
          </p:cNvSpPr>
          <p:nvPr/>
        </p:nvSpPr>
        <p:spPr bwMode="auto">
          <a:xfrm>
            <a:off x="5308625" y="2603500"/>
            <a:ext cx="118610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做中学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学中做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1129183" y="1482725"/>
            <a:ext cx="2122934" cy="79969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31" tIns="45716" rIns="91431" bIns="45716">
            <a:spAutoFit/>
          </a:bodyPr>
          <a:lstStyle/>
          <a:p>
            <a:pPr algn="ctr"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核心语法精讲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编程实例示范</a:t>
            </a: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1343472" y="4214019"/>
            <a:ext cx="1898202" cy="79969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31" tIns="45716" rIns="91431" bIns="45716">
            <a:spAutoFit/>
          </a:bodyPr>
          <a:lstStyle/>
          <a:p>
            <a:pPr algn="ctr"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限时测试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强化错点难点</a:t>
            </a: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8674645" y="1482725"/>
            <a:ext cx="2788641" cy="116903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31" tIns="45716" rIns="91431" bIns="45716">
            <a:spAutoFit/>
          </a:bodyPr>
          <a:lstStyle/>
          <a:p>
            <a:pPr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集中上机（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次）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课后作业（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次）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综合实验（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个）</a:t>
            </a:r>
            <a:endParaRPr lang="zh-CN" altLang="en-US" sz="2000" dirty="0">
              <a:highlight>
                <a:srgbClr val="FFFF00"/>
              </a:highlight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4560004" y="5964021"/>
            <a:ext cx="3155111" cy="8243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31" tIns="45716" rIns="91431" bIns="45716">
            <a:spAutoFit/>
          </a:bodyPr>
          <a:lstStyle/>
          <a:p>
            <a:pPr algn="ctr" defTabSz="912813">
              <a:lnSpc>
                <a:spcPct val="120000"/>
              </a:lnSpc>
              <a:buFont typeface="Arial" charset="0"/>
              <a:buNone/>
            </a:pPr>
            <a:r>
              <a:rPr lang="en-US" altLang="zh-CN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5000</a:t>
            </a:r>
            <a:r>
              <a:rPr lang="en-US" altLang="zh-CN" sz="3200" baseline="30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+</a:t>
            </a: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行代码的量化指标</a:t>
            </a:r>
            <a:r>
              <a:rPr lang="en-US" altLang="zh-CN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5000 / 16 / 7 = ?</a:t>
            </a:r>
            <a:endParaRPr lang="zh-CN" altLang="en-US" sz="2000" dirty="0">
              <a:highlight>
                <a:srgbClr val="FFFF00"/>
              </a:highlight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7" name="矩形 47"/>
          <p:cNvSpPr>
            <a:spLocks noChangeArrowheads="1"/>
          </p:cNvSpPr>
          <p:nvPr/>
        </p:nvSpPr>
        <p:spPr bwMode="auto">
          <a:xfrm>
            <a:off x="8848666" y="4094460"/>
            <a:ext cx="3004665" cy="116903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31" tIns="45716" rIns="91431" bIns="45716">
            <a:spAutoFit/>
          </a:bodyPr>
          <a:lstStyle/>
          <a:p>
            <a:pPr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期中测试、期末测试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自主测试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defTabSz="912813">
              <a:lnSpc>
                <a:spcPct val="120000"/>
              </a:lnSpc>
              <a:buFont typeface="Arial" charset="0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Online Judge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教学环节</a:t>
            </a:r>
          </a:p>
        </p:txBody>
      </p:sp>
    </p:spTree>
    <p:extLst>
      <p:ext uri="{BB962C8B-B14F-4D97-AF65-F5344CB8AC3E}">
        <p14:creationId xmlns:p14="http://schemas.microsoft.com/office/powerpoint/2010/main" val="45551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4" grpId="0"/>
      <p:bldP spid="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成绩考核</a:t>
            </a:r>
          </a:p>
        </p:txBody>
      </p:sp>
      <p:sp>
        <p:nvSpPr>
          <p:cNvPr id="42" name="矩形 41"/>
          <p:cNvSpPr/>
          <p:nvPr/>
        </p:nvSpPr>
        <p:spPr>
          <a:xfrm>
            <a:off x="2" y="3396479"/>
            <a:ext cx="12194117" cy="871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124" tIns="61563" rIns="123124" bIns="61563"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824748" y="2713522"/>
            <a:ext cx="1377358" cy="1378988"/>
            <a:chOff x="1322942" y="3266694"/>
            <a:chExt cx="1128598" cy="1128417"/>
          </a:xfrm>
        </p:grpSpPr>
        <p:sp>
          <p:nvSpPr>
            <p:cNvPr id="49" name="椭圆 48"/>
            <p:cNvSpPr/>
            <p:nvPr/>
          </p:nvSpPr>
          <p:spPr>
            <a:xfrm>
              <a:off x="1322942" y="3266694"/>
              <a:ext cx="1128598" cy="112841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47" name="椭圆 46"/>
            <p:cNvSpPr/>
            <p:nvPr/>
          </p:nvSpPr>
          <p:spPr>
            <a:xfrm>
              <a:off x="1448294" y="3392022"/>
              <a:ext cx="877895" cy="87775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45" name="TextBox 97"/>
            <p:cNvSpPr txBox="1"/>
            <p:nvPr/>
          </p:nvSpPr>
          <p:spPr>
            <a:xfrm>
              <a:off x="1501743" y="3609796"/>
              <a:ext cx="877895" cy="404100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3050623" y="2804544"/>
            <a:ext cx="1144135" cy="1143950"/>
            <a:chOff x="3983066" y="3273900"/>
            <a:chExt cx="1144135" cy="1143950"/>
          </a:xfrm>
        </p:grpSpPr>
        <p:sp>
          <p:nvSpPr>
            <p:cNvPr id="63" name="椭圆 62"/>
            <p:cNvSpPr/>
            <p:nvPr/>
          </p:nvSpPr>
          <p:spPr>
            <a:xfrm>
              <a:off x="3983066" y="3273900"/>
              <a:ext cx="1144135" cy="1143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61" name="椭圆 60"/>
            <p:cNvSpPr/>
            <p:nvPr/>
          </p:nvSpPr>
          <p:spPr>
            <a:xfrm>
              <a:off x="4110142" y="3400954"/>
              <a:ext cx="889980" cy="88983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59" name="TextBox 111"/>
            <p:cNvSpPr txBox="1"/>
            <p:nvPr/>
          </p:nvSpPr>
          <p:spPr>
            <a:xfrm>
              <a:off x="4110142" y="3604232"/>
              <a:ext cx="988089" cy="493832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0135512" y="2564904"/>
            <a:ext cx="1599870" cy="1599614"/>
            <a:chOff x="9434148" y="3046068"/>
            <a:chExt cx="1599870" cy="1599614"/>
          </a:xfrm>
        </p:grpSpPr>
        <p:sp>
          <p:nvSpPr>
            <p:cNvPr id="91" name="椭圆 90"/>
            <p:cNvSpPr/>
            <p:nvPr/>
          </p:nvSpPr>
          <p:spPr>
            <a:xfrm>
              <a:off x="9434148" y="3046068"/>
              <a:ext cx="1599870" cy="159961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89" name="椭圆 88"/>
            <p:cNvSpPr/>
            <p:nvPr/>
          </p:nvSpPr>
          <p:spPr>
            <a:xfrm>
              <a:off x="9611841" y="3223731"/>
              <a:ext cx="1244480" cy="1244281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87" name="TextBox 139"/>
            <p:cNvSpPr txBox="1"/>
            <p:nvPr/>
          </p:nvSpPr>
          <p:spPr>
            <a:xfrm>
              <a:off x="9785603" y="3604232"/>
              <a:ext cx="1070717" cy="493832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6" name="TextBox 148"/>
          <p:cNvSpPr txBox="1"/>
          <p:nvPr/>
        </p:nvSpPr>
        <p:spPr>
          <a:xfrm>
            <a:off x="2318808" y="1735204"/>
            <a:ext cx="2588797" cy="488724"/>
          </a:xfrm>
          <a:prstGeom prst="rect">
            <a:avLst/>
          </a:prstGeom>
          <a:noFill/>
        </p:spPr>
        <p:txBody>
          <a:bodyPr wrap="square" lIns="121908" tIns="0" rIns="121908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自主测试</a:t>
            </a:r>
          </a:p>
        </p:txBody>
      </p:sp>
      <p:sp>
        <p:nvSpPr>
          <p:cNvPr id="101" name="TextBox 153"/>
          <p:cNvSpPr txBox="1"/>
          <p:nvPr/>
        </p:nvSpPr>
        <p:spPr>
          <a:xfrm>
            <a:off x="486451" y="1735204"/>
            <a:ext cx="1815685" cy="488724"/>
          </a:xfrm>
          <a:prstGeom prst="rect">
            <a:avLst/>
          </a:prstGeom>
          <a:noFill/>
        </p:spPr>
        <p:txBody>
          <a:bodyPr wrap="square" lIns="121908" tIns="0" rIns="121908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课后作业</a:t>
            </a:r>
          </a:p>
        </p:txBody>
      </p:sp>
      <p:sp>
        <p:nvSpPr>
          <p:cNvPr id="106" name="TextBox 158"/>
          <p:cNvSpPr txBox="1"/>
          <p:nvPr/>
        </p:nvSpPr>
        <p:spPr>
          <a:xfrm>
            <a:off x="4386294" y="1735204"/>
            <a:ext cx="1889451" cy="488724"/>
          </a:xfrm>
          <a:prstGeom prst="rect">
            <a:avLst/>
          </a:prstGeom>
          <a:noFill/>
        </p:spPr>
        <p:txBody>
          <a:bodyPr wrap="square" lIns="121908" tIns="0" rIns="121908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课堂表现</a:t>
            </a:r>
          </a:p>
        </p:txBody>
      </p:sp>
      <p:sp>
        <p:nvSpPr>
          <p:cNvPr id="111" name="TextBox 163"/>
          <p:cNvSpPr txBox="1"/>
          <p:nvPr/>
        </p:nvSpPr>
        <p:spPr>
          <a:xfrm>
            <a:off x="10139497" y="1735204"/>
            <a:ext cx="1787254" cy="488724"/>
          </a:xfrm>
          <a:prstGeom prst="rect">
            <a:avLst/>
          </a:prstGeom>
          <a:noFill/>
        </p:spPr>
        <p:txBody>
          <a:bodyPr wrap="square" lIns="121908" tIns="0" rIns="121908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期末测试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655" y="5975198"/>
            <a:ext cx="936345" cy="866794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0C2F3B8D-668A-4E0F-BA54-877877F5F75F}"/>
              </a:ext>
            </a:extLst>
          </p:cNvPr>
          <p:cNvSpPr txBox="1"/>
          <p:nvPr/>
        </p:nvSpPr>
        <p:spPr>
          <a:xfrm>
            <a:off x="1865305" y="4366972"/>
            <a:ext cx="8147524" cy="226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总成绩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平时成绩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+ 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期中考试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平时成绩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+ 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期末考试</a:t>
            </a:r>
            <a:endParaRPr lang="en-US" altLang="zh-CN" sz="2400" kern="100" dirty="0">
              <a:solidFill>
                <a:srgbClr val="000000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br>
              <a:rPr lang="en-US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zh-CN" sz="24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平时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成绩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= </a:t>
            </a:r>
            <a:r>
              <a:rPr lang="zh-CN" altLang="en-US" sz="24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自主测试 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zh-CN" alt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课堂表现 （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:1</a:t>
            </a:r>
            <a:r>
              <a:rPr lang="zh-CN" alt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zh-CN" sz="24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平时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成绩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= </a:t>
            </a:r>
            <a:r>
              <a:rPr lang="zh-CN" altLang="en-US" kern="100" dirty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课后作业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</a:rPr>
              <a:t>综合实验（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</a:rPr>
              <a:t>2:1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TextBox 163">
            <a:extLst>
              <a:ext uri="{FF2B5EF4-FFF2-40B4-BE49-F238E27FC236}">
                <a16:creationId xmlns:a16="http://schemas.microsoft.com/office/drawing/2014/main" id="{8A3AADE4-DB06-43CC-95FC-207931BC61C7}"/>
              </a:ext>
            </a:extLst>
          </p:cNvPr>
          <p:cNvSpPr txBox="1"/>
          <p:nvPr/>
        </p:nvSpPr>
        <p:spPr>
          <a:xfrm>
            <a:off x="7921762" y="1735204"/>
            <a:ext cx="1787254" cy="488724"/>
          </a:xfrm>
          <a:prstGeom prst="rect">
            <a:avLst/>
          </a:prstGeom>
          <a:noFill/>
        </p:spPr>
        <p:txBody>
          <a:bodyPr wrap="square" lIns="121908" tIns="0" rIns="121908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综合实验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929A071-6656-4833-A6BD-DFB998CF9F82}"/>
              </a:ext>
            </a:extLst>
          </p:cNvPr>
          <p:cNvGrpSpPr/>
          <p:nvPr/>
        </p:nvGrpSpPr>
        <p:grpSpPr>
          <a:xfrm>
            <a:off x="4794932" y="2804544"/>
            <a:ext cx="1144135" cy="1143950"/>
            <a:chOff x="3983066" y="3273900"/>
            <a:chExt cx="1144135" cy="114395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5D2FF00-9D3D-40CE-BC18-0F6331C124FD}"/>
                </a:ext>
              </a:extLst>
            </p:cNvPr>
            <p:cNvSpPr/>
            <p:nvPr/>
          </p:nvSpPr>
          <p:spPr>
            <a:xfrm>
              <a:off x="3983066" y="3273900"/>
              <a:ext cx="1144135" cy="1143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117D18EA-D5B7-4FE0-A49E-297BC702DC7D}"/>
                </a:ext>
              </a:extLst>
            </p:cNvPr>
            <p:cNvSpPr/>
            <p:nvPr/>
          </p:nvSpPr>
          <p:spPr>
            <a:xfrm>
              <a:off x="4110142" y="3400954"/>
              <a:ext cx="889980" cy="88983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74" name="TextBox 111">
              <a:extLst>
                <a:ext uri="{FF2B5EF4-FFF2-40B4-BE49-F238E27FC236}">
                  <a16:creationId xmlns:a16="http://schemas.microsoft.com/office/drawing/2014/main" id="{A3D0C55A-D251-4073-AB5B-6D9259719AD8}"/>
                </a:ext>
              </a:extLst>
            </p:cNvPr>
            <p:cNvSpPr txBox="1"/>
            <p:nvPr/>
          </p:nvSpPr>
          <p:spPr>
            <a:xfrm>
              <a:off x="4110142" y="3604232"/>
              <a:ext cx="988089" cy="493832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8495AB5-F5CB-49DA-9273-54B765EDD664}"/>
              </a:ext>
            </a:extLst>
          </p:cNvPr>
          <p:cNvGrpSpPr/>
          <p:nvPr/>
        </p:nvGrpSpPr>
        <p:grpSpPr>
          <a:xfrm>
            <a:off x="8243321" y="2804544"/>
            <a:ext cx="1144135" cy="1143950"/>
            <a:chOff x="3983066" y="3273900"/>
            <a:chExt cx="1144135" cy="114395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1559A0B-7ABD-435D-BB19-AD17839FE166}"/>
                </a:ext>
              </a:extLst>
            </p:cNvPr>
            <p:cNvSpPr/>
            <p:nvPr/>
          </p:nvSpPr>
          <p:spPr>
            <a:xfrm>
              <a:off x="3983066" y="3273900"/>
              <a:ext cx="1144135" cy="1143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79711E9-24E8-4C20-902F-10228A50188C}"/>
                </a:ext>
              </a:extLst>
            </p:cNvPr>
            <p:cNvSpPr/>
            <p:nvPr/>
          </p:nvSpPr>
          <p:spPr>
            <a:xfrm>
              <a:off x="4110142" y="3400954"/>
              <a:ext cx="889980" cy="88983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81" name="TextBox 111">
              <a:extLst>
                <a:ext uri="{FF2B5EF4-FFF2-40B4-BE49-F238E27FC236}">
                  <a16:creationId xmlns:a16="http://schemas.microsoft.com/office/drawing/2014/main" id="{8859722C-D8C8-4D6E-AADE-A485B892F7C8}"/>
                </a:ext>
              </a:extLst>
            </p:cNvPr>
            <p:cNvSpPr txBox="1"/>
            <p:nvPr/>
          </p:nvSpPr>
          <p:spPr>
            <a:xfrm>
              <a:off x="4110142" y="3604232"/>
              <a:ext cx="988089" cy="493832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158">
            <a:extLst>
              <a:ext uri="{FF2B5EF4-FFF2-40B4-BE49-F238E27FC236}">
                <a16:creationId xmlns:a16="http://schemas.microsoft.com/office/drawing/2014/main" id="{8CCE064A-9D85-A0F8-E08C-50260D008E5C}"/>
              </a:ext>
            </a:extLst>
          </p:cNvPr>
          <p:cNvSpPr txBox="1"/>
          <p:nvPr/>
        </p:nvSpPr>
        <p:spPr>
          <a:xfrm>
            <a:off x="6170946" y="1735204"/>
            <a:ext cx="1889451" cy="488724"/>
          </a:xfrm>
          <a:prstGeom prst="rect">
            <a:avLst/>
          </a:prstGeom>
          <a:noFill/>
        </p:spPr>
        <p:txBody>
          <a:bodyPr wrap="square" lIns="121908" tIns="0" rIns="121908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期中测试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90570E-035E-DB9B-FE94-07E9E6509CCE}"/>
              </a:ext>
            </a:extLst>
          </p:cNvPr>
          <p:cNvGrpSpPr/>
          <p:nvPr/>
        </p:nvGrpSpPr>
        <p:grpSpPr>
          <a:xfrm>
            <a:off x="6579584" y="2804544"/>
            <a:ext cx="1144135" cy="1143950"/>
            <a:chOff x="3983066" y="3273900"/>
            <a:chExt cx="1144135" cy="114395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65704E-8580-88FB-932A-93ECBA85572D}"/>
                </a:ext>
              </a:extLst>
            </p:cNvPr>
            <p:cNvSpPr/>
            <p:nvPr/>
          </p:nvSpPr>
          <p:spPr>
            <a:xfrm>
              <a:off x="3983066" y="3273900"/>
              <a:ext cx="1144135" cy="1143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09FF2C0-986E-34B2-609D-E46618F3D0B7}"/>
                </a:ext>
              </a:extLst>
            </p:cNvPr>
            <p:cNvSpPr/>
            <p:nvPr/>
          </p:nvSpPr>
          <p:spPr>
            <a:xfrm>
              <a:off x="4110142" y="3400954"/>
              <a:ext cx="889980" cy="88983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  <p:sp>
          <p:nvSpPr>
            <p:cNvPr id="7" name="TextBox 111">
              <a:extLst>
                <a:ext uri="{FF2B5EF4-FFF2-40B4-BE49-F238E27FC236}">
                  <a16:creationId xmlns:a16="http://schemas.microsoft.com/office/drawing/2014/main" id="{F93A451B-A57A-FC12-B5E4-31B80469B6FA}"/>
                </a:ext>
              </a:extLst>
            </p:cNvPr>
            <p:cNvSpPr txBox="1"/>
            <p:nvPr/>
          </p:nvSpPr>
          <p:spPr>
            <a:xfrm>
              <a:off x="4110142" y="3604232"/>
              <a:ext cx="988089" cy="493832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59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0F95A5-F9EB-4A3C-8C62-A2C28D4B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" y="906327"/>
            <a:ext cx="5408659" cy="28803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6" name="Oval 6"/>
          <p:cNvSpPr>
            <a:spLocks noChangeArrowheads="1"/>
          </p:cNvSpPr>
          <p:nvPr/>
        </p:nvSpPr>
        <p:spPr bwMode="ltGray">
          <a:xfrm>
            <a:off x="5266262" y="2128276"/>
            <a:ext cx="1659476" cy="1658426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37" name="TextBox 69"/>
          <p:cNvSpPr txBox="1"/>
          <p:nvPr/>
        </p:nvSpPr>
        <p:spPr>
          <a:xfrm>
            <a:off x="5375919" y="2668011"/>
            <a:ext cx="1445796" cy="461665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线上慕课</a:t>
            </a:r>
          </a:p>
        </p:txBody>
      </p:sp>
      <p:sp>
        <p:nvSpPr>
          <p:cNvPr id="40" name="TextBox 73"/>
          <p:cNvSpPr txBox="1"/>
          <p:nvPr/>
        </p:nvSpPr>
        <p:spPr>
          <a:xfrm>
            <a:off x="7083261" y="1189435"/>
            <a:ext cx="4637773" cy="2053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学堂在线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《C++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》——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西北工业大学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https://www.xuetangx.com/course/NWPU0809002990/7755574?channel=i.area.manual_search</a:t>
            </a:r>
          </a:p>
        </p:txBody>
      </p:sp>
      <p:sp>
        <p:nvSpPr>
          <p:cNvPr id="41" name="TextBox 74"/>
          <p:cNvSpPr txBox="1"/>
          <p:nvPr/>
        </p:nvSpPr>
        <p:spPr>
          <a:xfrm>
            <a:off x="479376" y="4858408"/>
            <a:ext cx="4366084" cy="1653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希冀平台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</a:rPr>
              <a:t>程序设计</a:t>
            </a:r>
            <a:r>
              <a:rPr lang="en-US" altLang="zh-CN" sz="2000" dirty="0">
                <a:solidFill>
                  <a:schemeClr val="tx1"/>
                </a:solidFill>
              </a:rPr>
              <a:t>2024》—— </a:t>
            </a:r>
            <a:r>
              <a:rPr lang="zh-CN" altLang="en-US" sz="2000" dirty="0">
                <a:solidFill>
                  <a:schemeClr val="tx1"/>
                </a:solidFill>
              </a:rPr>
              <a:t>湖南大学</a:t>
            </a:r>
          </a:p>
          <a:p>
            <a:r>
              <a:rPr lang="en-US" altLang="zh-CN" sz="2000" dirty="0">
                <a:solidFill>
                  <a:schemeClr val="tx1"/>
                </a:solidFill>
                <a:hlinkClick r:id="rId4"/>
              </a:rPr>
              <a:t>https://202.197.98.89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zh-CN" altLang="en-US" sz="2000" dirty="0">
                <a:solidFill>
                  <a:schemeClr val="tx1"/>
                </a:solidFill>
              </a:rPr>
              <a:t>用户名：学号；初始密码：学号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辅助平台</a:t>
            </a:r>
          </a:p>
        </p:txBody>
      </p:sp>
      <p:sp>
        <p:nvSpPr>
          <p:cNvPr id="30" name="Oval 13"/>
          <p:cNvSpPr>
            <a:spLocks noChangeArrowheads="1"/>
          </p:cNvSpPr>
          <p:nvPr/>
        </p:nvSpPr>
        <p:spPr bwMode="gray">
          <a:xfrm>
            <a:off x="4546181" y="4493268"/>
            <a:ext cx="1659476" cy="1658426"/>
          </a:xfrm>
          <a:prstGeom prst="ellipse">
            <a:avLst/>
          </a:prstGeom>
          <a:solidFill>
            <a:srgbClr val="7F7F7F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38" name="TextBox 70"/>
          <p:cNvSpPr txBox="1"/>
          <p:nvPr/>
        </p:nvSpPr>
        <p:spPr>
          <a:xfrm>
            <a:off x="4584524" y="5091649"/>
            <a:ext cx="1527072" cy="461665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线上评测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790" y="181925"/>
            <a:ext cx="936345" cy="8667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6CEEEC-31EC-4F75-AD1E-DA2C39D45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073" y="4034473"/>
            <a:ext cx="5259471" cy="264160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831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404040"/>
                </a:solidFill>
              </a:rPr>
              <a:t>AI</a:t>
            </a:r>
            <a:r>
              <a:rPr lang="zh-CN" altLang="en-US" b="1" dirty="0">
                <a:solidFill>
                  <a:srgbClr val="404040"/>
                </a:solidFill>
              </a:rPr>
              <a:t>辅助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02C92-062D-4894-274B-F0B94E032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15" t="11221" b="18922"/>
          <a:stretch/>
        </p:blipFill>
        <p:spPr>
          <a:xfrm>
            <a:off x="695400" y="908720"/>
            <a:ext cx="5439797" cy="2833037"/>
          </a:xfrm>
          <a:prstGeom prst="rect">
            <a:avLst/>
          </a:prstGeom>
          <a:ln>
            <a:solidFill>
              <a:srgbClr val="C00000"/>
            </a:solidFill>
            <a:prstDash val="sys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FE1AC5-1E2D-151F-F59A-AFC43C672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997"/>
          <a:stretch/>
        </p:blipFill>
        <p:spPr>
          <a:xfrm>
            <a:off x="6270399" y="548680"/>
            <a:ext cx="5738560" cy="3189971"/>
          </a:xfrm>
          <a:prstGeom prst="rect">
            <a:avLst/>
          </a:prstGeom>
          <a:ln>
            <a:solidFill>
              <a:srgbClr val="92D050"/>
            </a:solidFill>
            <a:prstDash val="sys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9F0F45-1354-7D3B-07AF-E34AF2B54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432" y="3792052"/>
            <a:ext cx="5724527" cy="2971119"/>
          </a:xfrm>
          <a:prstGeom prst="rect">
            <a:avLst/>
          </a:prstGeom>
          <a:ln>
            <a:solidFill>
              <a:srgbClr val="FFC000"/>
            </a:solidFill>
            <a:prstDash val="sys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618B193-39CE-1808-B02F-0D343B69A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83" y="3792052"/>
            <a:ext cx="5439797" cy="2971119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968227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6388A13-F0B2-4EE1-8B6C-9974953F72A6"/>
  <p:tag name="ISPRING_SCORM_RATE_SLIDES" val="1"/>
  <p:tag name="ISPRING_SCORM_PASSING_SCORE" val="100.0000000000"/>
  <p:tag name="ISPRINGONLINEFOLDERID" val="0"/>
  <p:tag name="ISPRINGONLINEFOLDERPATH" val="内容列表"/>
  <p:tag name="ISPRINGCLOUDFOLDERID" val="0"/>
  <p:tag name="ISPRINGCLOUDFOLDERPATH" val="资源库"/>
  <p:tag name="ISPRING_UUID" val="{184EA126-CB7D-4B2F-906D-51E2C0E782B9}"/>
  <p:tag name="ISPRING_RESOURCE_FOLDER" val="E:\PPT design\2. 觅知网\3. PPT模板\工作总结\2019年终总结PPT-03\"/>
  <p:tag name="ISPRING_PRESENTATION_PATH" val="E:\PPT design\2. 觅知网\3. PPT模板\工作总结\2019年终总结PPT-03.pptx"/>
  <p:tag name="ISPRING_PROJECT_FOLDER_UPDATED" val="1"/>
  <p:tag name="ISPRING_RESOURCE_PATHS_HASH_PRESENTER" val="360b846478c2772451636edb38f323d7dc159"/>
  <p:tag name="ISPRING_PLAYERS_CUSTOMIZATION" val="UEsDBBQAAgAIAGizek1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Bos3pNCf5wTAkDAAC1CgAAJwAAAHVuaXZlcnNhbC9mbGFzaF9wdWJsaXNoaW5nX3NldHRpbmdzLnhtbNVW3VIaMRS+5yky6XgpixarZRacjsDUUYER2uqVEzYHNmM22W6yIF71afpgfZKebARhtM6qdablBnJ+vvOdnxwSHt4kkswgM0KrJt2p1igBFWku1LRJv4y62weUGMsUZ1IraFKlKTlsVcI0H0th4iFYi6aGIIwyjdQ2aWxt2giC+XxeFSbNnFbL3CK+qUY6CdIMDCgLWZBKtsAvu0jB0FalQkjoRWea5xKI4EhBCceOya5kJqaBNxuz6Hqa6VzxIy11RrLpuEnf1YrP0sZDtUUCyiVnWih0YttgnAvHh8mhuAUSg5jGSHy/TslccBs36W7doaB18BClwPY5MIdypDEZZe/gE7CMM8v80cezcGPNUuBFfKFYIqIRaojLv0nbo6vPl4PO+elx7+Rq1O+fjo4HnkThE2zihMFmoBAJ6TyLYBUnZNayKEbe6DNh0kAYrIuWZhOtNsi5MxlribUvvHAekjHwHktgrRvDa6G6aLlDyQQTkYsm/ZQJJikRlkkRrZxNPjZW2KL/3XVLglg4Z0DOhvQ+vK9OFLPMwDqtpca4mketbzqXnCx0TqS4BmI1wfzzBH/FQNabQyaZTgopjo8lRgqMOBMwB35Y1PQO8E+BLjFEkqMnTm4qwfoI33NxS8Yw0RniApvhjKNcGI9ffRZwyoy5B2VLjlvD0+N25+q41+5cbLkEGZ8xFT0THBsOSWrfAp9h7kpjCCk1VnMNAisTsdxA0R8ueGFWJs3SsWM2K5ruGlmAYrsF8vGYqIhwNIXKoSxgxBTRSi4Ii/AKGTdCM6FzgxI/LB7avIigdyVCFVSneIMwWMYhK4NW29l9X9/7sH/wsVENfv34uf2k091aGUjmovm9cvTkYlktl4d3LgzcLnh8Ndgs/zc3w+C887VMXXudi1GpbnaGpeD6Zaz6J2Wszv0qG6ytsVIUcA9N/dLDTSRFIizwvzliLxiTV/2D+Bl7mzF5w5xfczX+m5T9afUY2Xh9hMGjzyOnSYQSCRbCbcTVm6q1V6/he+ZRVaWCaJtPzVblN1BLAwQUAAIACABos3pNgtVZ17oCAABVCgAAIQAAAHVuaXZlcnNhbC9mbGFzaF9za2luX3NldHRpbmdzLnhtbJVWbW/iMAz+fr8Ccd/Xe9t2kzKkjWPSpN1tuk18T1vTRqRJlbjs+PeXtAlNgEKHNYnYz2M7jm1G9JqJ2afJhGSSS/UKiEwU2mq8bsLy22naIEpxkUmBIPBCSFVRPp19/tJ+SNIiz7HkBpThPLSfM5wVzaAP8/3ByhiKi3F5bWWIkMmqpmL7JAt5kdJsXSjZiNzQrh+sDNHKbQ2KM7G2F7+5ni8GA3Cm8RGhinJa/LQyjlIr0BpsSlcLK2dZnKbAfaTTr7LH6UNd3lgZSdswzbCl3X21MkSraQFxkU9nZx7GeP8wAeEfGui3KyuDUE63oD7kXNZNHRNOt2+tZGELGnNOP+KOwyXNzfidbcQdwV7IBjr7Cq48P35ZCUDuazj3xI6rkvzF1nVvIdhHTznMUDVAEn/qbLqU788NmvmA2YpybQChqge9mKRfaKO9m1jX4/7COxN56MtpeshS8qaCeZdw4C7W9/j5/L7dFaHTnS7IUMHGKYMUe2WP/GPqeoAMlD3ylbMcngXfHmawb+pI/pHvqXvO0/U3VhDUHHNn9SdvtZGe7OjqIFWn8JhK5jDTNp03VoF9N5K0ui6l5CAnIuiGFRSZFL8tLt22l9Ek2TO4XjveWQQZcjjWcG2OZk2H5WrPcT86a9yQ3c9Cf7nuPEGzxW+nFJFmZWV+lvR04nhmTExhpslxht2TBg7qUaxkwGljD5Eqqtag3qTkY8MIiaDHupfdcA3BSRLUgCTHq0yck2PlF02VglqYV2OgfZVjZQcsWVFy84dLBu+Q7zEGrB0VS+NPULbry0DhmgCoykrftd2hs1QNR8ZhA374A0V75aG7EW26dKjh7vAJVhi2nNOM6km3K/peiXdIoD+CX5q0Isd7lhFtjzTV7c2iyfdruM8lWsx+ndnmCzdZe3a9FDk29sMKGqX9d/I/UEsDBBQAAgAIAGizek141iYJ3gIAAMYJAAAmAAAAdW5pdmVyc2FsL2h0bWxfcHVibGlzaGluZ19zZXR0aW5ncy54bWzNVsFOGzEQvecrLFccyQKlhUaboIoEgaAkImkLJzRZO1kLr721vQnh1K/ph/VLOl6TkAgaLQiq5pLseObNezPj2cQHt5kkE26s0KpJt+tblHCVaCbUuEm/Do429ymxDhQDqRVvUqUpOWjV4rwYSmHTPncOXS1BGGUbuWvS1Lm8EUXT6bQubG78qZaFQ3xbT3QW5YZbrhw3US5hhl9ulnNLW7UaIXEwfdGskJwIhhSU8OxAHrtM0ih4DSG5GRtdKHaopTbEjIdN+m6r/Mx9AlJbZFx5bbaFRm92DWBMeDog++KOk5SLcYq893YpmQrm0ibd2fUo6B09RimxgwTwKIcatSh3D59xBwwchMeQz/FbZ+eGYGIzBZlIBnhCvPwmbQ+uj696nYuzk/PT60G3ezY46QUSZUy0ihNHq4liJKQLk/BFnhicgyRF3hgzAml5HC2b5m4jrVbI+Wcy1BJLX0ZRMkKmctakn40ASYlwIEWyOHVgxtwdCYkafOx2faQcfQAMepMUjOXLieYn1lcxaX3XhWRkpgsixQ0nThNUVGT4K+VkudxkZHRWWiVYR6wUjJOJ4FPODsoq3QP+LdEVpsgKjMRRzCV3IcOPQtyRIR9pg7gcJji0aBc24NefBZyDtQ+gMOe40T87aXeuT87bncsNLxDYBFTyTHBsIc9y9xb4gNqVxhRSaqzmEgRWJoHC8rI/TLDSrYrMyrlTmJRN940sQbHdAvkETDxIcLSEKnhVwAQU0UrOCCR4KawfoYnQhUVLGJYAbV9EMIQSoUqqY1xQmMwwbqqgbW3vvN/98HFv/1OjHv3++WtzbdD9ouhJ8NnCpjhcuyoW6+LxnYsjf0OfvuzOFP/qrvcuOt+qVOq8czmo1J9OvxJct4pX97SK10VYTr2lxVSJAm6WcVhjuFukyITj7DWH5gWNX7/lw1i8UuPfUMXa8f1/RYSnxUt95S0eR0/+zaihffW/V6v2B1BLAwQUAAIACABos3pNZqBZ5psBAAAfBgAAHwAAAHVuaXZlcnNhbC9odG1sX3NraW5fc2V0dGluZ3MuanONlMtuwjAQRfd8ReRuK9QXULqrWpAqsahUdlUXJgwhwrEj20mhiH9vJrxsZ9Li2cQ3x3fsSTzbTlQNFrPoKdrWz/X83Z/XGqBmdQHXvi5a9Ax1ZkQ6h2magUglsAApj0tP8u5MUMZM1qazzQfaGsePKXyz4MK4eE5YaEIz1OKSAL8JbU0t/jmJHedc+zM5hZ4V1irZjZW0IG1XKp3xmmFXN/VwjxjAqgS9R8f1INAFj8EzvR9jtJFnx94Aw+VileVcbiYqUd0Zj1eJVoWc7+nBGMOll5scdPXJV4ezDAcvI89OpMa+WcjCxKNHjHYy12AMHPL2RxgkLPgMhOPbrGaAesa9IcYfdJma1B7p51sMl855Ao0qNbdQFbTyupSzsLZ74q6P4RGCb0BfYqXyIm9wzR8o1yrBijTQZs1PqFB8nsqk7Z84cbhZtG2r3vmgD68YzLtCKrhCS+r6ZW29IwQNAVqvLR3zmiDvhLITlCiJHIrQqG5V0n3Ehn0E558R49byeJlV7aFqjlUZuF6Bniolqt1//bfPMFdn9wtQSwMEFAACAAgAaLN6TR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Gizek2w7V1XbgAAAHYAAAAcAAAAdW5pdmVyc2FsL2xvY2FsX3NldHRpbmdzLnhtbA3MPQ7CMAxA4b2nsLyXn42haTc2EBLlAFZjUCTHRomF4PZ4e8OnNy3fKvDh1otpwuPugMC6WS76SvhYz+MJoTtpJjHlhGoIyzxMYhvJnd0DdngL/bitXCOcr1RD3hp3ViePM4xwieezcMb9PPwBUEsDBBQAAgAIAIOZ9U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Gizek0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Gmzek2/47Z2PQ0AAFoiAAAXAAAAdW5pdmVyc2FsL3VuaXZlcnNhbC5wbmftmmlYk9e2gD+MJadHELGDoJhYB7BXAZlEJIPUCUTEak8ryKRBEAOCRsZMeDktraCpWg2DEjxVOFpmMhAgCbZCoIQkB2qCRAhHIJEhBAhJCCHJ/WJPz3PPj/v3/sqPfMlez37X2t/aa+218jz7u5Mnjjr+eeOfAQBwDAs9dAoAVkcAAOTqn+xBCfXDACn4ZYc7dfQzoE7oNgkOVieHRIQAQCNlzcq598Dx+xmhUTgAWPuL9WPHT/97IgB8og47FPJFTpxqmFe0PdfEnz/4nnPIex+FTHzs7L/njLjjwLm+1R90zt0JX/3B/Gfet9c4/hbK/mJlzcrp2ci5yNJ69XNR1FnjVEXp7KRJuDjdOJeQRNP++FNrdXY16vRfNMI+hciDRriqMRvV8vY87ZQkWN0OAZeSwZC4dBcXClq6daLqAnc4YS4kxgWUV3YWU2rQrAJ3yxIf/aYYlABpSQ/Gs8Tjcos5+4GddcpLVU5PTPNd91XggN662Tt3/s3hB38CB+Ip3tiO3K3grwNsF+vUoc53Yq8j4DM/y+cdUORs1RH7TrXq/GrweXHDNivSZkNsiA2xITbEhtgQG2JDbIgNsSE2xIbYEBtiQ2yIDbEh/+8ITPtKRNIpOos2BHrHc9sN8xQyQTP18iePZCaWmc7EMQNVUHAmkcmnT+YssEtUcLlpNht+7XWwRuiLNdBnleeZlp/5Jh/YokFENis80Iaw14PVl5jZzGCVE0giuUud3qhXcDMNcwufLO9HpfchRKoSM0oRwBGZaVu6CrgWk5rvSJhKahswP5gOj1/ur/VPU2+SL3X1KVF6duDyBu7c1+X1JO1PLO7Cvfp2n4e9pc/p2tdqeYJMOjFYKWtPwnJFBIVffcRZE7d++lH9bX5OcZvCuCzlkf7xvFN10YxZ8ZhI9QUA2CWunNNld3cCil4Kea2uLfXwxDsqGJwOn4hiKFLq/PTVLB2tLCkQqYlqPAv6t5TlERbPpAoccmg5ToMszj9UE5S6MRLKC1NhdN1dqlwpl68oqiEefnsa44rmZ9vUMLe5sgnF2O5gTW2KJtMH4uyXRuTG7g2L30aZd+EryokPtSLpwnG5l/6MAl4Xbpb5THPH80E/ieQrlaqj6OXPV0gLZY+J8mO9MXdzb8INhc98YD/snWKHGnHPgrofFEgN+6CPUipqg0ZPQOm4pOe6A5mSTJr2Cjd3hAVZhxMjITs0BlLCOftuBaNMlFyJ5SRhxRf6AuOdpgU/uv51sOIjX6lD1XXqhFja/ZTiY2xAoffKZzTLedzfKntk+w6qTiXftQMyNiscJhaJ44wwI/feffZeTXQ1Ef15MfSJY55Xv/nBJdMXRm6BG07MQc4hX5S6p4va3Y3Sy/YbFGOkPVhUfPJ1QUfXRnrJ88IA0Zl4J78tjWhsopk0w0AuBlydwgiUmsw8KQE7lyiDyaw21//LpnFmETkecMzIs9rEpWbQxtT4G/OV9BDR4SEarhYy6J+GJd3hmcLIvtCp6VR7L29OFlaciM7fQ1NDYV1l5Kjp4xp5wM4rb7Hjr/ktakJ2mjyo3zi/vh8DAcRpXi9bFMaSmSfKhF2euJsK34d0i8e3oHqf/6WeLG4NgP7qN5zfI7sX12YRhdylm8+Jx83vNKjK0gllj9/htbpkFW1nV0H/N4gNKWQhY23CAP3CiTX7/UUOJQLO9n7O7pYa9ouk4JMMTnXPYub7wsGRgUSsIp7KKs7k3U7BxvbqUFvxfO4RIbHYKEwWrwbysX7yX6rVm+qj8mDMfl/pTN2YFm9dnnP1PuYIZkDYGK/GtIgqexy+dVvug2nc4wJHY3TQ5pguhMgvpyGuPNdT0tHtcEww7VsQjU3AOv5NwA9oaYhNkjRvLi65fkPla7xeVNvGPXIit9jQSuhmIhghdw8GTu1nck1jqwAxlptN2qSX4C/14xpB/ydR5sr3YhA70158eqtWP0jHzUiNLgrg2uZiWBPP/3wUdWJmmIGCiRBSnKH3TMF27JDDFzUpuCz+lGzT8zq7ewFyHeMsxG1AOdZo913u8Gl4NaqrBmcay6ClBe3NwNUtkhCJ5s+NC1QeIYONmZah3AFgWGjQ/qyBtHNUF1A4yg8qugFmnOilpiMUWRW1hj4KdvNkYISwNWmI8DqyLTzPC3RTdmlaKfE1k3FzmuTTDNfoE6tEmkCa2ptapj1BG8tX+eKrERt6S/WB34GetPu3J73nsh7rMb6WdZfJ1ctZQ8vGRm3tBAC8ZaI7yH+nCxslwXJW1SRGuMTFIjUHfy7lcvXDNOdmkqb308CGYdSJO/fZvdFZwRk+EFcZkzRXKlgMyPAxtuuy7U9W1SoxbYIRxIgA9yxX1Z+n/gSMkgLam8E8SkQwn8TpkN0eoYSXkV+JWKaSVOp7QOXAfgDNJyGn8/GMgItNyO9pdrcyFbqNMy1YvOTCkiykIipr6CnPPfc+0t0TR2XMzMgvFdpHSBYTPf2MSIgHVnwRvY9eIefneLIke1EnwTSFojobtbDyrFumvOusbRw41d/SVFVN6YleC+THUeZlV5OQRoguU8cnVNhHdLG42loZ1359fx5T8mqDzO5OwIG7XjI2JUpXQhfEMnvriagL4sQa5ZU+Hnkt/wloutTT6cOxkMnrkVdSOfyqhxhe3KgqVM3f0cermZzENN2HAJVfLaPmHyUhcRloqBrj+I2g1NmPiD+JhpowaFF0ZNPmnWeSq2uMj2pCvjbtCNYziA+2g+8WdVmXyUzTpQsdgvwvNrHgS4Mj8Yl4xa8S0GhX3gwUTIfFyv/cxLE7injJ4qJPVK8dIN5FpC2dTOFgHnY2rZ1i8ULP2X+gILnLwiO+pBVYalVR27ENF1B14TjFwr0A0yOJzs26j7sDZRwdXqcRV/Zkofkz0qxYWe/VJDAqzovH0X/EPp5quLmDZ+hLv4xamftF2q4fwQfGG4ekb3w7yvuNV8I03ti85ZIaawwxeOiuT5OQMr8ISUcHuA6p6zYscA59YI+qDmJROZ6SPglSxpz374XftRpn6TDDhRfMKLgU12zmxnqV2lFL0x33pamVTTVKfSM0QlL5G6Qz52Te6Gm3s+rGFOVgvb7E1cWgRFtyxXw4mRAcGf1xTmwe2ivFfAEt12GaYj8G8k+AuX5akHdrc4MaGtHVWpNkkeFmcaM8JGZCvGOXniHBhUYrvJpfD1FUpVvHPilwx33TFy3NargYW0aPuSROfPhScwAsPLClD/kSfOpQkG4aOV6NNqW47QxLGqGvHSX3G32iti2msLV6MHe91gAH6jO3kJ9F8RshOnDnkEXnkGZChZfoVT3+4Tlf4ebFqOmg3ze4rU+26dksNIJpbBFUdiPQmpjizL3iIbVrRvQ0jOriHzWNCLFGMPrfEXyXPePueMtN00wzzSiyecbhvqNw4gs/P+pZk1nPU34bb1mWznMW1k2acrpXMMwjdQOL/zpPOApjz+n0x/sVCabB0U6HVQKEUZ7hVwAMSBN+JZC6s9iuh84QHXc++C8k/GxKaZsgS0WjsI8nL+8PT6yqJw6W5yqCSkV66liNNtU7LFqkZkNCe80zJdAb/3GWpPvq97xyurGirSdzDAM08zUsSh5p+QVuztD0xpt9YT9oFp9cXxVHHdnlBGY+X4C+pKEklmWlEo18MPmlj9Qe9bHvzjLp5eGjE4es9X4UrPfNeipvZYJhd5sH9kfpbomRMqHG2oxk+Weg4aKDG7ePZk7+/tbvTzbagWHHIVQd/r10pIJ6HKx63lj1sDY7uE5uwc8oywcK+wkIYsr3+dIn+l8Pgrmz4zHfHqiUtRIeH85bayUvDR/dgXRyWjcWknKwooiOxhuff3/te6RO4+qfy+3fYlcfrr5XCGZ6eCjFETjAMqT5K1/Lx9lhoudfRiuia+UXr1W5OB3btBDz2PRKFl/hB3oGnqhWY98sPFB6Oq6fa12My/2WNU/7DXEkLxUABs0bR7FUHfldPbZvTrFEWi1j3lmePNJANmtoaGRHhUg/oDzSwAMbybjgdUpDaMHqdi/OV7Dz5K/mw3P+iv3IDmg5nz6G76/eojKC6xhCLDSGWPu5gbJZ4+m32XKi/mbI7baVFSWaZ1Clkzc5decOmZf46K6QVeZkLnMAP/GJF/HYeA0etg25FwB2g51wsTwyroi9aqtKL2Hz+peelkv3qfSu5xFv2beEyMTHkxz9SFHBth5BucSu/XKdR/sL8qlm4dHWL52B/F3ZKn0gW3RFHUC7gnsEr+rKEeNWtgZPfGd8WU/6CBp2n4I2L2VVmK6C3TEiVgNhYd32sdVX1Iy1bn2o2LeFT31gmU9pLvE/B6G/Nv/TiZyj+WchnOuT4EvdLbiASHEFsQqm8tpxPNwJOZsmt0Bv/F8dP2uDd9z4+1bxk8v88BGyxbTP+Y9bDh40wnqPP645sA0imhNqaYvQOlec1BWmEKkqe1YMb3+k/H5RwjOJkGgyXBMnmlem4y2tudqpv8RY/0eMRvfldBcXrahFfX0WO+2q7VWX/oHZYiXCDp84VPdZwn//D1BLAwQUAAIACABps3pN0iigUkoAAABrAAAAGwAAAHVuaXZlcnNhbC91bml2ZXJzYWwucG5nLnhtbLOxr8jNUShLLSrOzM+zVTLUM1Cyt+PlsikoSi3LTC1XqACKGekZQICSQiUqtzwzpSQDKGRgbo4QzEjNTM8osVWyMLCAC+oDzQQAUEsBAgAAFAACAAgAaLN6TVp/uZk6BAAA4Q4AAB0AAAAAAAAAAQAAAAAAAAAAAHVuaXZlcnNhbC9jb21tb25fbWVzc2FnZXMubG5nUEsBAgAAFAACAAgAaLN6TQn+cEwJAwAAtQoAACcAAAAAAAAAAQAAAAAAdQQAAHVuaXZlcnNhbC9mbGFzaF9wdWJsaXNoaW5nX3NldHRpbmdzLnhtbFBLAQIAABQAAgAIAGizek2C1VnXugIAAFUKAAAhAAAAAAAAAAEAAAAAAMMHAAB1bml2ZXJzYWwvZmxhc2hfc2tpbl9zZXR0aW5ncy54bWxQSwECAAAUAAIACABos3pNeNYmCd4CAADGCQAAJgAAAAAAAAABAAAAAAC8CgAAdW5pdmVyc2FsL2h0bWxfcHVibGlzaGluZ19zZXR0aW5ncy54bWxQSwECAAAUAAIACABos3pNZqBZ5psBAAAfBgAAHwAAAAAAAAABAAAAAADeDQAAdW5pdmVyc2FsL2h0bWxfc2tpbl9zZXR0aW5ncy5qc1BLAQIAABQAAgAIAGizek0a2uo7qgAAAB8BAAAaAAAAAAAAAAEAAAAAALYPAAB1bml2ZXJzYWwvaTE4bl9wcmVzZXRzLnhtbFBLAQIAABQAAgAIAGizek2w7V1XbgAAAHYAAAAcAAAAAAAAAAEAAAAAAJgQAAB1bml2ZXJzYWwvbG9jYWxfc2V0dGluZ3MueG1sUEsBAgAAFAACAAgAg5n1RM6CCTfsAgAAiAgAABQAAAAAAAAAAQAAAAAAQBEAAHVuaXZlcnNhbC9wbGF5ZXIueG1sUEsBAgAAFAACAAgAaLN6TRep4UFvAQAA+wIAACkAAAAAAAAAAQAAAAAAXhQAAHVuaXZlcnNhbC9za2luX2N1c3RvbWl6YXRpb25fc2V0dGluZ3MueG1sUEsBAgAAFAACAAgAabN6Tb/jtnY9DQAAWiIAABcAAAAAAAAAAAAAAAAAFBYAAHVuaXZlcnNhbC91bml2ZXJzYWwucG5nUEsBAgAAFAACAAgAabN6TdIooFJKAAAAawAAABsAAAAAAAAAAQAAAAAAhiMAAHVuaXZlcnNhbC91bml2ZXJzYWwucG5nLnhtbFBLBQYAAAAACwALAEkDAAAJJA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019年终总结PPT-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224AC"/>
      </a:dk2>
      <a:lt2>
        <a:srgbClr val="EEECE1"/>
      </a:lt2>
      <a:accent1>
        <a:srgbClr val="EA0000"/>
      </a:accent1>
      <a:accent2>
        <a:srgbClr val="293B87"/>
      </a:accent2>
      <a:accent3>
        <a:srgbClr val="3064D8"/>
      </a:accent3>
      <a:accent4>
        <a:srgbClr val="7F7F7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D5D8C0"/>
      </a:accent1>
      <a:accent2>
        <a:srgbClr val="818376"/>
      </a:accent2>
      <a:accent3>
        <a:srgbClr val="7C746D"/>
      </a:accent3>
      <a:accent4>
        <a:srgbClr val="64554F"/>
      </a:accent4>
      <a:accent5>
        <a:srgbClr val="3D4750"/>
      </a:accent5>
      <a:accent6>
        <a:srgbClr val="1F212D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D5D8C0"/>
    </a:accent1>
    <a:accent2>
      <a:srgbClr val="818376"/>
    </a:accent2>
    <a:accent3>
      <a:srgbClr val="7C746D"/>
    </a:accent3>
    <a:accent4>
      <a:srgbClr val="64554F"/>
    </a:accent4>
    <a:accent5>
      <a:srgbClr val="3D4750"/>
    </a:accent5>
    <a:accent6>
      <a:srgbClr val="1F212D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D5D8C0"/>
    </a:accent1>
    <a:accent2>
      <a:srgbClr val="818376"/>
    </a:accent2>
    <a:accent3>
      <a:srgbClr val="7C746D"/>
    </a:accent3>
    <a:accent4>
      <a:srgbClr val="64554F"/>
    </a:accent4>
    <a:accent5>
      <a:srgbClr val="3D4750"/>
    </a:accent5>
    <a:accent6>
      <a:srgbClr val="1F212D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6171</TotalTime>
  <Words>2480</Words>
  <Application>Microsoft Office PowerPoint</Application>
  <PresentationFormat>宽屏</PresentationFormat>
  <Paragraphs>316</Paragraphs>
  <Slides>25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Helvetica Neue</vt:lpstr>
      <vt:lpstr>Optima-Regular</vt:lpstr>
      <vt:lpstr>system-ui</vt:lpstr>
      <vt:lpstr>等线</vt:lpstr>
      <vt:lpstr>Microsoft YaHei</vt:lpstr>
      <vt:lpstr>Microsoft YaHei</vt:lpstr>
      <vt:lpstr>Microsoft YaHei</vt:lpstr>
      <vt:lpstr>微软雅黑 Light</vt:lpstr>
      <vt:lpstr>Agency FB</vt:lpstr>
      <vt:lpstr>Arial</vt:lpstr>
      <vt:lpstr>Bebas Neue Regular</vt:lpstr>
      <vt:lpstr>Calibri</vt:lpstr>
      <vt:lpstr>Comic Sans MS</vt:lpstr>
      <vt:lpstr>Consolas</vt:lpstr>
      <vt:lpstr>Impact</vt:lpstr>
      <vt:lpstr>Times New Roman</vt:lpstr>
      <vt:lpstr>Wingdings</vt:lpstr>
      <vt:lpstr>Office 主题</vt:lpstr>
      <vt:lpstr>主题5</vt:lpstr>
      <vt:lpstr>PowerPoint 演示文稿</vt:lpstr>
      <vt:lpstr>PowerPoint 演示文稿</vt:lpstr>
      <vt:lpstr>PowerPoint 演示文稿</vt:lpstr>
      <vt:lpstr>学习目标：通过编程解决问题</vt:lpstr>
      <vt:lpstr>教学内容：湖南大学课程中心 - 《程序设计》 </vt:lpstr>
      <vt:lpstr>教学环节</vt:lpstr>
      <vt:lpstr>成绩考核</vt:lpstr>
      <vt:lpstr>辅助平台</vt:lpstr>
      <vt:lpstr>AI辅助</vt:lpstr>
      <vt:lpstr>动动手</vt:lpstr>
      <vt:lpstr>PowerPoint 演示文稿</vt:lpstr>
      <vt:lpstr>PowerPoint 演示文稿</vt:lpstr>
      <vt:lpstr>背景知识：计算机的思维方式</vt:lpstr>
      <vt:lpstr>背景知识：计算机 – 程序 – 算法</vt:lpstr>
      <vt:lpstr>入门编程语言，为什么建议从C++开始？</vt:lpstr>
      <vt:lpstr>应用领域</vt:lpstr>
      <vt:lpstr>名人堂</vt:lpstr>
      <vt:lpstr>PowerPoint 演示文稿</vt:lpstr>
      <vt:lpstr>从一个神奇的数说起</vt:lpstr>
      <vt:lpstr>课堂示例：求证质数 </vt:lpstr>
      <vt:lpstr>专业术语：集成开发环境 IDE</vt:lpstr>
      <vt:lpstr>专业术语：编译 Compile </vt:lpstr>
      <vt:lpstr>PowerPoint 演示文稿</vt:lpstr>
      <vt:lpstr>PowerPoint 演示文稿</vt:lpstr>
      <vt:lpstr>课后自我练习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2019年终总结PPT</dc:title>
  <dc:creator>李培俊</dc:creator>
  <cp:lastModifiedBy>liu</cp:lastModifiedBy>
  <cp:revision>319</cp:revision>
  <dcterms:created xsi:type="dcterms:W3CDTF">2015-12-11T17:46:17Z</dcterms:created>
  <dcterms:modified xsi:type="dcterms:W3CDTF">2024-09-18T13:16:36Z</dcterms:modified>
</cp:coreProperties>
</file>